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9" name="Shape 1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wrap="square"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wrap="square"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wrap="square"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wrap="square"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wrap="square"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wrap="square"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Roboto"/>
              <a:buChar char="●"/>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buChar char="■"/>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p1232.nysed.gov/biling/bilinged/EntitlementLetterstoParents.html"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p12.nysed.gov/assessment/nyseslat/" TargetMode="External"/><Relationship Id="rId4" Type="http://schemas.openxmlformats.org/officeDocument/2006/relationships/hyperlink" Target="http://www.p12.nysed.gov/biling/resource/cr-part-154/units-of-study-tables.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p12.nysed.gov/biling/bilinged/parent-information/ParentGuidetoCommonCoreStateStandard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p12.nysed.gov/assessment/ac-general/archive/flep-accommodations10-08.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p12.nysed.gov/biling/bilinged/bilingual_glossaries.htm" TargetMode="Externa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nysed.gov/common/nysed/files/bilingual/ellidchartrev.pdf" TargetMode="External"/><Relationship Id="rId4" Type="http://schemas.openxmlformats.org/officeDocument/2006/relationships/hyperlink" Target="http://www.p12.nysed.gov/assessment/nysitell/nysitellguiderevw.pdf" TargetMode="External"/><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nysed.gov/bilingual-ed/parents/english-language-learnermultilingual-learner-parent-resources" TargetMode="External"/><Relationship Id="rId4" Type="http://schemas.openxmlformats.org/officeDocument/2006/relationships/hyperlink" Target="http://www.nysed.gov/bilingual-ed/parents/parent-orientation-video-english-language-learner-ell-programs-new-york-state" TargetMode="External"/><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colorincolorado.org/guides/readingtips/"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ctrTitle"/>
          </p:nvPr>
        </p:nvSpPr>
        <p:spPr>
          <a:xfrm>
            <a:off x="598100" y="1775222"/>
            <a:ext cx="8222100" cy="838800"/>
          </a:xfrm>
          <a:prstGeom prst="rect">
            <a:avLst/>
          </a:prstGeom>
        </p:spPr>
        <p:txBody>
          <a:bodyPr anchorCtr="0" anchor="b" bIns="91425" lIns="91425" rIns="91425" wrap="square" tIns="91425">
            <a:noAutofit/>
          </a:bodyPr>
          <a:lstStyle/>
          <a:p>
            <a:pPr lvl="0">
              <a:spcBef>
                <a:spcPts val="0"/>
              </a:spcBef>
              <a:buNone/>
            </a:pPr>
            <a:r>
              <a:rPr lang="en" u="sng"/>
              <a:t>E.N.L. Program Overview </a:t>
            </a:r>
          </a:p>
        </p:txBody>
      </p:sp>
      <p:sp>
        <p:nvSpPr>
          <p:cNvPr id="86" name="Shape 86"/>
          <p:cNvSpPr txBox="1"/>
          <p:nvPr>
            <p:ph idx="1" type="subTitle"/>
          </p:nvPr>
        </p:nvSpPr>
        <p:spPr>
          <a:xfrm>
            <a:off x="598088" y="2715912"/>
            <a:ext cx="8222100" cy="432900"/>
          </a:xfrm>
          <a:prstGeom prst="rect">
            <a:avLst/>
          </a:prstGeom>
        </p:spPr>
        <p:txBody>
          <a:bodyPr anchorCtr="0" anchor="t" bIns="91425" lIns="91425" rIns="91425" wrap="square" tIns="91425">
            <a:noAutofit/>
          </a:bodyPr>
          <a:lstStyle/>
          <a:p>
            <a:pPr lvl="0">
              <a:spcBef>
                <a:spcPts val="0"/>
              </a:spcBef>
              <a:buNone/>
            </a:pPr>
            <a:r>
              <a:rPr b="1" lang="en" u="sng"/>
              <a:t>Miss Jacey Diez</a:t>
            </a:r>
          </a:p>
          <a:p>
            <a:pPr lvl="0">
              <a:spcBef>
                <a:spcPts val="0"/>
              </a:spcBef>
              <a:buNone/>
            </a:pPr>
            <a:r>
              <a:rPr i="1" lang="en"/>
              <a:t>English as a New Language Teacher (K-5)</a:t>
            </a:r>
          </a:p>
          <a:p>
            <a:pPr lvl="0">
              <a:spcBef>
                <a:spcPts val="0"/>
              </a:spcBef>
              <a:buNone/>
            </a:pPr>
            <a:r>
              <a:rPr lang="en"/>
              <a:t>Wilson Elementary School</a:t>
            </a:r>
          </a:p>
        </p:txBody>
      </p:sp>
      <p:pic>
        <p:nvPicPr>
          <p:cNvPr id="87" name="Shape 87"/>
          <p:cNvPicPr preferRelativeResize="0"/>
          <p:nvPr/>
        </p:nvPicPr>
        <p:blipFill>
          <a:blip r:embed="rId3">
            <a:alphaModFix/>
          </a:blip>
          <a:stretch>
            <a:fillRect/>
          </a:stretch>
        </p:blipFill>
        <p:spPr>
          <a:xfrm>
            <a:off x="6235977" y="2922824"/>
            <a:ext cx="2503821" cy="1637900"/>
          </a:xfrm>
          <a:prstGeom prst="rect">
            <a:avLst/>
          </a:prstGeom>
          <a:noFill/>
          <a:ln>
            <a:noFill/>
          </a:ln>
        </p:spPr>
      </p:pic>
      <p:pic>
        <p:nvPicPr>
          <p:cNvPr id="88" name="Shape 88"/>
          <p:cNvPicPr preferRelativeResize="0"/>
          <p:nvPr/>
        </p:nvPicPr>
        <p:blipFill>
          <a:blip r:embed="rId4">
            <a:alphaModFix/>
          </a:blip>
          <a:stretch>
            <a:fillRect/>
          </a:stretch>
        </p:blipFill>
        <p:spPr>
          <a:xfrm>
            <a:off x="254900" y="187225"/>
            <a:ext cx="1587976" cy="1587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CALP</a:t>
            </a:r>
          </a:p>
        </p:txBody>
      </p:sp>
      <p:sp>
        <p:nvSpPr>
          <p:cNvPr id="149" name="Shape 149"/>
          <p:cNvSpPr txBox="1"/>
          <p:nvPr>
            <p:ph idx="1" type="body"/>
          </p:nvPr>
        </p:nvSpPr>
        <p:spPr>
          <a:xfrm>
            <a:off x="311700" y="1229875"/>
            <a:ext cx="5446500" cy="3339000"/>
          </a:xfrm>
          <a:prstGeom prst="rect">
            <a:avLst/>
          </a:prstGeom>
        </p:spPr>
        <p:txBody>
          <a:bodyPr anchorCtr="0" anchor="t" bIns="91425" lIns="91425" rIns="91425" wrap="square" tIns="91425">
            <a:noAutofit/>
          </a:bodyPr>
          <a:lstStyle/>
          <a:p>
            <a:pPr indent="-241617" lvl="0" marL="273050" rtl="0">
              <a:lnSpc>
                <a:spcPct val="100000"/>
              </a:lnSpc>
              <a:spcBef>
                <a:spcPts val="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CALP stands for one’s </a:t>
            </a:r>
            <a:r>
              <a:rPr b="1" i="1" lang="en">
                <a:solidFill>
                  <a:srgbClr val="000000"/>
                </a:solidFill>
                <a:latin typeface="Georgia"/>
                <a:ea typeface="Georgia"/>
                <a:cs typeface="Georgia"/>
                <a:sym typeface="Georgia"/>
              </a:rPr>
              <a:t>Cognitive/Academic Language Proficiency </a:t>
            </a:r>
          </a:p>
          <a:p>
            <a:pPr indent="-273050" lvl="0" marL="273050" rtl="0">
              <a:lnSpc>
                <a:spcPct val="100000"/>
              </a:lnSpc>
              <a:spcBef>
                <a:spcPts val="540"/>
              </a:spcBef>
              <a:spcAft>
                <a:spcPts val="0"/>
              </a:spcAft>
              <a:buClr>
                <a:srgbClr val="D16349"/>
              </a:buClr>
              <a:buSzPct val="127500"/>
              <a:buFont typeface="Noto Sans Symbols"/>
              <a:buNone/>
            </a:pPr>
            <a:r>
              <a:t/>
            </a:r>
            <a:endParaRPr>
              <a:solidFill>
                <a:srgbClr val="000000"/>
              </a:solidFill>
              <a:latin typeface="Georgia"/>
              <a:ea typeface="Georgia"/>
              <a:cs typeface="Georgia"/>
              <a:sym typeface="Georgia"/>
            </a:endParaRP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Academic skills needed to succeed in content areas such as reading, writing, math, science, &amp; social studies</a:t>
            </a:r>
          </a:p>
          <a:p>
            <a:pPr indent="-273050" lvl="0" marL="273050" rtl="0">
              <a:lnSpc>
                <a:spcPct val="100000"/>
              </a:lnSpc>
              <a:spcBef>
                <a:spcPts val="540"/>
              </a:spcBef>
              <a:spcAft>
                <a:spcPts val="0"/>
              </a:spcAft>
              <a:buClr>
                <a:srgbClr val="D16349"/>
              </a:buClr>
              <a:buSzPct val="127500"/>
              <a:buFont typeface="Noto Sans Symbols"/>
              <a:buNone/>
            </a:pPr>
            <a:r>
              <a:t/>
            </a:r>
            <a:endParaRPr>
              <a:solidFill>
                <a:srgbClr val="000000"/>
              </a:solidFill>
              <a:latin typeface="Georgia"/>
              <a:ea typeface="Georgia"/>
              <a:cs typeface="Georgia"/>
              <a:sym typeface="Georgia"/>
            </a:endParaRP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CALP will often require 5 years for ELL student to perform at grade level.</a:t>
            </a:r>
          </a:p>
        </p:txBody>
      </p:sp>
      <p:pic>
        <p:nvPicPr>
          <p:cNvPr id="150" name="Shape 150"/>
          <p:cNvPicPr preferRelativeResize="0"/>
          <p:nvPr/>
        </p:nvPicPr>
        <p:blipFill>
          <a:blip r:embed="rId3">
            <a:alphaModFix/>
          </a:blip>
          <a:stretch>
            <a:fillRect/>
          </a:stretch>
        </p:blipFill>
        <p:spPr>
          <a:xfrm>
            <a:off x="5758199" y="1127225"/>
            <a:ext cx="2999501" cy="16803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ELL Parent Letters &amp; Conferences </a:t>
            </a:r>
          </a:p>
        </p:txBody>
      </p:sp>
      <p:sp>
        <p:nvSpPr>
          <p:cNvPr id="156" name="Shape 156"/>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241617" lvl="0" marL="273050" rtl="0">
              <a:lnSpc>
                <a:spcPct val="100000"/>
              </a:lnSpc>
              <a:spcBef>
                <a:spcPts val="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The ENL teacher sends home parent letters each September telling parents that their child is enrolled in an ENL program. Sample Parent Letter  </a:t>
            </a:r>
            <a:r>
              <a:rPr lang="en" u="sng">
                <a:solidFill>
                  <a:srgbClr val="00A3D6"/>
                </a:solidFill>
                <a:latin typeface="Georgia"/>
                <a:ea typeface="Georgia"/>
                <a:cs typeface="Georgia"/>
                <a:sym typeface="Georgia"/>
                <a:hlinkClick r:id="rId3"/>
              </a:rPr>
              <a:t>http://p1232.nysed.gov/biling/bilinged/EntitlementLetterstoParents.html</a:t>
            </a: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ENL teacher presents a Parent Orientation to new parents and attends parent-teacher conferences at Wilson held throughout the school year. </a:t>
            </a: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Parents will be provided with a translator, if needed, for each meeting.  </a:t>
            </a:r>
            <a:r>
              <a:rPr b="1" i="1" lang="en">
                <a:solidFill>
                  <a:srgbClr val="000000"/>
                </a:solidFill>
                <a:latin typeface="Georgia"/>
                <a:ea typeface="Georgia"/>
                <a:cs typeface="Georgia"/>
                <a:sym typeface="Georgia"/>
              </a:rPr>
              <a:t>Please request a translator with Miss Diez at least 7 days in advance. </a:t>
            </a: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NYSED is in the process of translating key documents into the most common languages.</a:t>
            </a:r>
          </a:p>
          <a:p>
            <a:pPr lvl="0">
              <a:spcBef>
                <a:spcPts val="0"/>
              </a:spcBef>
              <a:buNone/>
            </a:pPr>
            <a:r>
              <a:t/>
            </a:r>
            <a:endParaRPr/>
          </a:p>
        </p:txBody>
      </p:sp>
      <p:pic>
        <p:nvPicPr>
          <p:cNvPr id="157" name="Shape 157"/>
          <p:cNvPicPr preferRelativeResize="0"/>
          <p:nvPr/>
        </p:nvPicPr>
        <p:blipFill>
          <a:blip r:embed="rId4">
            <a:alphaModFix/>
          </a:blip>
          <a:stretch>
            <a:fillRect/>
          </a:stretch>
        </p:blipFill>
        <p:spPr>
          <a:xfrm>
            <a:off x="6598425" y="103550"/>
            <a:ext cx="1188550" cy="1188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Annual NYSESLAT Exam</a:t>
            </a:r>
          </a:p>
        </p:txBody>
      </p:sp>
      <p:sp>
        <p:nvSpPr>
          <p:cNvPr id="163" name="Shape 163"/>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257809" lvl="0" marL="273050" rtl="0">
              <a:lnSpc>
                <a:spcPct val="100000"/>
              </a:lnSpc>
              <a:spcBef>
                <a:spcPts val="0"/>
              </a:spcBef>
              <a:spcAft>
                <a:spcPts val="0"/>
              </a:spcAft>
              <a:buClr>
                <a:srgbClr val="D16349"/>
              </a:buClr>
              <a:buSzPct val="100000"/>
              <a:buFont typeface="Noto Sans Symbols"/>
              <a:buChar char="●"/>
            </a:pPr>
            <a:r>
              <a:rPr lang="en" u="sng">
                <a:solidFill>
                  <a:srgbClr val="00A3D6"/>
                </a:solidFill>
                <a:latin typeface="Georgia"/>
                <a:ea typeface="Georgia"/>
                <a:cs typeface="Georgia"/>
                <a:sym typeface="Georgia"/>
                <a:hlinkClick r:id="rId3"/>
              </a:rPr>
              <a:t>http://www.p12.nysed.gov/assessment/nyseslat/</a:t>
            </a:r>
            <a:r>
              <a:rPr lang="en">
                <a:solidFill>
                  <a:srgbClr val="000000"/>
                </a:solidFill>
                <a:latin typeface="Georgia"/>
                <a:ea typeface="Georgia"/>
                <a:cs typeface="Georgia"/>
                <a:sym typeface="Georgia"/>
              </a:rPr>
              <a:t> NYSESLAT </a:t>
            </a:r>
          </a:p>
          <a:p>
            <a:pPr indent="-257809" lvl="0" marL="273050" rtl="0">
              <a:lnSpc>
                <a:spcPct val="100000"/>
              </a:lnSpc>
              <a:spcBef>
                <a:spcPts val="480"/>
              </a:spcBef>
              <a:spcAft>
                <a:spcPts val="0"/>
              </a:spcAft>
              <a:buClr>
                <a:srgbClr val="D16349"/>
              </a:buClr>
              <a:buSzPct val="100000"/>
              <a:buFont typeface="Georgia"/>
              <a:buChar char="●"/>
            </a:pPr>
            <a:r>
              <a:rPr lang="en">
                <a:solidFill>
                  <a:srgbClr val="000000"/>
                </a:solidFill>
                <a:latin typeface="Georgia"/>
                <a:ea typeface="Georgia"/>
                <a:cs typeface="Georgia"/>
                <a:sym typeface="Georgia"/>
              </a:rPr>
              <a:t>Includes testing in Reading, Writing, Speaking, and Listening taken over a 4 day period.  </a:t>
            </a:r>
          </a:p>
          <a:p>
            <a:pPr indent="-257809" lvl="0" marL="273050" rtl="0">
              <a:lnSpc>
                <a:spcPct val="100000"/>
              </a:lnSpc>
              <a:spcBef>
                <a:spcPts val="480"/>
              </a:spcBef>
              <a:spcAft>
                <a:spcPts val="0"/>
              </a:spcAft>
              <a:buClr>
                <a:srgbClr val="D16349"/>
              </a:buClr>
              <a:buSzPct val="100000"/>
              <a:buFont typeface="Georgia"/>
              <a:buChar char="●"/>
            </a:pPr>
            <a:r>
              <a:rPr lang="en">
                <a:solidFill>
                  <a:srgbClr val="000000"/>
                </a:solidFill>
                <a:latin typeface="Georgia"/>
                <a:ea typeface="Georgia"/>
                <a:cs typeface="Georgia"/>
                <a:sym typeface="Georgia"/>
              </a:rPr>
              <a:t>Exams are given in April &amp; May. The scores arrive in August.</a:t>
            </a:r>
          </a:p>
          <a:p>
            <a:pPr indent="-257809" lvl="0" marL="273050" rtl="0">
              <a:lnSpc>
                <a:spcPct val="100000"/>
              </a:lnSpc>
              <a:spcBef>
                <a:spcPts val="480"/>
              </a:spcBef>
              <a:spcAft>
                <a:spcPts val="0"/>
              </a:spcAft>
              <a:buClr>
                <a:srgbClr val="D16349"/>
              </a:buClr>
              <a:buSzPct val="100000"/>
              <a:buFont typeface="Georgia"/>
              <a:buChar char="●"/>
            </a:pPr>
            <a:r>
              <a:rPr lang="en">
                <a:solidFill>
                  <a:srgbClr val="000000"/>
                </a:solidFill>
                <a:latin typeface="Georgia"/>
                <a:ea typeface="Georgia"/>
                <a:cs typeface="Georgia"/>
                <a:sym typeface="Georgia"/>
              </a:rPr>
              <a:t>Test results are used to determine the required minutes of ENL per week.</a:t>
            </a:r>
          </a:p>
          <a:p>
            <a:pPr indent="-257809" lvl="0" marL="273050" rtl="0">
              <a:lnSpc>
                <a:spcPct val="100000"/>
              </a:lnSpc>
              <a:spcBef>
                <a:spcPts val="480"/>
              </a:spcBef>
              <a:spcAft>
                <a:spcPts val="0"/>
              </a:spcAft>
              <a:buClr>
                <a:srgbClr val="D16349"/>
              </a:buClr>
              <a:buSzPct val="100000"/>
              <a:buFont typeface="Georgia"/>
              <a:buChar char="●"/>
            </a:pPr>
            <a:r>
              <a:rPr lang="en" u="sng">
                <a:solidFill>
                  <a:srgbClr val="00A3D6"/>
                </a:solidFill>
                <a:latin typeface="Georgia"/>
                <a:ea typeface="Georgia"/>
                <a:cs typeface="Georgia"/>
                <a:sym typeface="Georgia"/>
                <a:hlinkClick r:id="rId4"/>
              </a:rPr>
              <a:t>http://www.p12.nysed.gov/biling/resource/cr-part-154/units-of-study-tables.html</a:t>
            </a:r>
            <a:r>
              <a:rPr lang="en">
                <a:solidFill>
                  <a:srgbClr val="000000"/>
                </a:solidFill>
                <a:latin typeface="Georgia"/>
                <a:ea typeface="Georgia"/>
                <a:cs typeface="Georgia"/>
                <a:sym typeface="Georgia"/>
              </a:rPr>
              <a:t> </a:t>
            </a:r>
          </a:p>
          <a:p>
            <a:pPr lvl="0">
              <a:spcBef>
                <a:spcPts val="0"/>
              </a:spcBef>
              <a:buNone/>
            </a:pPr>
            <a:r>
              <a:t/>
            </a:r>
            <a:endParaRPr>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ELL Exit Criteria</a:t>
            </a:r>
          </a:p>
        </p:txBody>
      </p:sp>
      <p:sp>
        <p:nvSpPr>
          <p:cNvPr id="169" name="Shape 169"/>
          <p:cNvSpPr txBox="1"/>
          <p:nvPr>
            <p:ph idx="1" type="body"/>
          </p:nvPr>
        </p:nvSpPr>
        <p:spPr>
          <a:xfrm>
            <a:off x="311700" y="1229875"/>
            <a:ext cx="5241600" cy="3339000"/>
          </a:xfrm>
          <a:prstGeom prst="rect">
            <a:avLst/>
          </a:prstGeom>
        </p:spPr>
        <p:txBody>
          <a:bodyPr anchorCtr="0" anchor="t" bIns="91425" lIns="91425" rIns="91425" wrap="square" tIns="91425">
            <a:noAutofit/>
          </a:bodyPr>
          <a:lstStyle/>
          <a:p>
            <a:pPr lvl="0" rtl="0">
              <a:lnSpc>
                <a:spcPct val="100000"/>
              </a:lnSpc>
              <a:spcBef>
                <a:spcPts val="540"/>
              </a:spcBef>
              <a:spcAft>
                <a:spcPts val="0"/>
              </a:spcAft>
              <a:buNone/>
            </a:pPr>
            <a:r>
              <a:rPr lang="en" u="sng">
                <a:solidFill>
                  <a:srgbClr val="000000"/>
                </a:solidFill>
                <a:latin typeface="Georgia"/>
                <a:ea typeface="Georgia"/>
                <a:cs typeface="Georgia"/>
                <a:sym typeface="Georgia"/>
              </a:rPr>
              <a:t>Elementary ENL K-5:</a:t>
            </a:r>
          </a:p>
          <a:p>
            <a:pPr indent="31432" lvl="0" rtl="0">
              <a:lnSpc>
                <a:spcPct val="100000"/>
              </a:lnSpc>
              <a:spcBef>
                <a:spcPts val="540"/>
              </a:spcBef>
              <a:spcAft>
                <a:spcPts val="0"/>
              </a:spcAft>
              <a:buClr>
                <a:srgbClr val="D16349"/>
              </a:buClr>
              <a:buSzPct val="100000"/>
              <a:buFont typeface="Noto Sans Symbols"/>
              <a:buChar char="●"/>
            </a:pPr>
            <a:r>
              <a:rPr b="1" lang="en">
                <a:solidFill>
                  <a:srgbClr val="000000"/>
                </a:solidFill>
                <a:latin typeface="Georgia"/>
                <a:ea typeface="Georgia"/>
                <a:cs typeface="Georgia"/>
                <a:sym typeface="Georgia"/>
              </a:rPr>
              <a:t>Grades K-2: </a:t>
            </a:r>
            <a:r>
              <a:rPr lang="en">
                <a:solidFill>
                  <a:srgbClr val="000000"/>
                </a:solidFill>
                <a:latin typeface="Georgia"/>
                <a:ea typeface="Georgia"/>
                <a:cs typeface="Georgia"/>
                <a:sym typeface="Georgia"/>
              </a:rPr>
              <a:t>Scoring at the Commanding level on the NYSESLAT</a:t>
            </a:r>
          </a:p>
          <a:p>
            <a:pPr indent="0" lvl="0" rtl="0">
              <a:lnSpc>
                <a:spcPct val="100000"/>
              </a:lnSpc>
              <a:spcBef>
                <a:spcPts val="540"/>
              </a:spcBef>
              <a:spcAft>
                <a:spcPts val="0"/>
              </a:spcAft>
              <a:buClr>
                <a:srgbClr val="D16349"/>
              </a:buClr>
              <a:buSzPct val="127500"/>
              <a:buFont typeface="Noto Sans Symbols"/>
              <a:buNone/>
            </a:pPr>
            <a:r>
              <a:t/>
            </a:r>
            <a:endParaRPr>
              <a:solidFill>
                <a:srgbClr val="000000"/>
              </a:solidFill>
              <a:latin typeface="Georgia"/>
              <a:ea typeface="Georgia"/>
              <a:cs typeface="Georgia"/>
              <a:sym typeface="Georgia"/>
            </a:endParaRPr>
          </a:p>
          <a:p>
            <a:pPr indent="31432" lvl="0" rtl="0">
              <a:lnSpc>
                <a:spcPct val="100000"/>
              </a:lnSpc>
              <a:spcBef>
                <a:spcPts val="540"/>
              </a:spcBef>
              <a:spcAft>
                <a:spcPts val="0"/>
              </a:spcAft>
              <a:buClr>
                <a:srgbClr val="D16349"/>
              </a:buClr>
              <a:buSzPct val="100000"/>
              <a:buFont typeface="Noto Sans Symbols"/>
              <a:buChar char="●"/>
            </a:pPr>
            <a:r>
              <a:rPr b="1" lang="en">
                <a:solidFill>
                  <a:srgbClr val="000000"/>
                </a:solidFill>
                <a:latin typeface="Georgia"/>
                <a:ea typeface="Georgia"/>
                <a:cs typeface="Georgia"/>
                <a:sym typeface="Georgia"/>
              </a:rPr>
              <a:t>Grades 3-8: </a:t>
            </a:r>
            <a:r>
              <a:rPr lang="en">
                <a:solidFill>
                  <a:srgbClr val="000000"/>
                </a:solidFill>
                <a:latin typeface="Georgia"/>
                <a:ea typeface="Georgia"/>
                <a:cs typeface="Georgia"/>
                <a:sym typeface="Georgia"/>
              </a:rPr>
              <a:t>Scoring at the Expanding level on the NYSESLAT and 3 or above on the NYS ELA Assessment within the same year.</a:t>
            </a:r>
          </a:p>
        </p:txBody>
      </p:sp>
      <p:pic>
        <p:nvPicPr>
          <p:cNvPr id="170" name="Shape 170"/>
          <p:cNvPicPr preferRelativeResize="0"/>
          <p:nvPr/>
        </p:nvPicPr>
        <p:blipFill>
          <a:blip r:embed="rId3">
            <a:alphaModFix/>
          </a:blip>
          <a:stretch>
            <a:fillRect/>
          </a:stretch>
        </p:blipFill>
        <p:spPr>
          <a:xfrm>
            <a:off x="6192275" y="655900"/>
            <a:ext cx="2513424" cy="2329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NYS Common Core Standards</a:t>
            </a:r>
          </a:p>
        </p:txBody>
      </p:sp>
      <p:sp>
        <p:nvSpPr>
          <p:cNvPr id="176" name="Shape 176"/>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241617" lvl="0" marL="273050" rtl="0">
              <a:lnSpc>
                <a:spcPct val="100000"/>
              </a:lnSpc>
              <a:spcBef>
                <a:spcPts val="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New York State has adopted a new set of learning standards called the Common Core Learning Standards in an attempt to increase the rigor of education in New York State.</a:t>
            </a: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This standards based program has also been adopted by over 40 other states. </a:t>
            </a: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Wilson CSD follows the Common Core curriculums.</a:t>
            </a: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Translated explanations can be found here: </a:t>
            </a:r>
            <a:r>
              <a:rPr lang="en" u="sng">
                <a:solidFill>
                  <a:srgbClr val="00A3D6"/>
                </a:solidFill>
                <a:latin typeface="Georgia"/>
                <a:ea typeface="Georgia"/>
                <a:cs typeface="Georgia"/>
                <a:sym typeface="Georgia"/>
                <a:hlinkClick r:id="rId3"/>
              </a:rPr>
              <a:t>http://www.p12.nysed.gov/biling/bilinged/parent-information/ParentGuidetoCommonCoreStateStandards.html</a:t>
            </a:r>
            <a:r>
              <a:rPr lang="en">
                <a:solidFill>
                  <a:srgbClr val="000000"/>
                </a:solidFill>
                <a:latin typeface="Georgia"/>
                <a:ea typeface="Georgia"/>
                <a:cs typeface="Georgia"/>
                <a:sym typeface="Georgia"/>
              </a:rPr>
              <a:t> </a:t>
            </a: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NYS Math &amp; ELA Assessments</a:t>
            </a:r>
          </a:p>
        </p:txBody>
      </p:sp>
      <p:sp>
        <p:nvSpPr>
          <p:cNvPr id="182" name="Shape 182"/>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257809" lvl="0" marL="273050" rtl="0">
              <a:lnSpc>
                <a:spcPct val="90000"/>
              </a:lnSpc>
              <a:spcBef>
                <a:spcPts val="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All ELL students Grades 3-12 must take and pass the NYS ELA, Math, and Science assessments- </a:t>
            </a:r>
            <a:r>
              <a:rPr i="1" lang="en">
                <a:solidFill>
                  <a:srgbClr val="000000"/>
                </a:solidFill>
                <a:latin typeface="Georgia"/>
                <a:ea typeface="Georgia"/>
                <a:cs typeface="Georgia"/>
                <a:sym typeface="Georgia"/>
              </a:rPr>
              <a:t>with accommodations.</a:t>
            </a:r>
          </a:p>
          <a:p>
            <a:pPr lvl="0" rtl="0">
              <a:lnSpc>
                <a:spcPct val="90000"/>
              </a:lnSpc>
              <a:spcBef>
                <a:spcPts val="0"/>
              </a:spcBef>
              <a:spcAft>
                <a:spcPts val="0"/>
              </a:spcAft>
              <a:buNone/>
            </a:pPr>
            <a:r>
              <a:t/>
            </a:r>
            <a:endParaRPr i="1">
              <a:solidFill>
                <a:srgbClr val="000000"/>
              </a:solidFill>
              <a:latin typeface="Georgia"/>
              <a:ea typeface="Georgia"/>
              <a:cs typeface="Georgia"/>
              <a:sym typeface="Georgia"/>
            </a:endParaRPr>
          </a:p>
          <a:p>
            <a:pPr indent="-257809" lvl="0" marL="273050" rtl="0">
              <a:lnSpc>
                <a:spcPct val="90000"/>
              </a:lnSpc>
              <a:spcBef>
                <a:spcPts val="48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NYS now requires ELL students </a:t>
            </a:r>
            <a:r>
              <a:rPr b="1" lang="en" u="sng">
                <a:solidFill>
                  <a:srgbClr val="000000"/>
                </a:solidFill>
                <a:latin typeface="Georgia"/>
                <a:ea typeface="Georgia"/>
                <a:cs typeface="Georgia"/>
                <a:sym typeface="Georgia"/>
              </a:rPr>
              <a:t>with more than one year in US schools</a:t>
            </a:r>
            <a:r>
              <a:rPr lang="en">
                <a:solidFill>
                  <a:srgbClr val="000000"/>
                </a:solidFill>
                <a:latin typeface="Georgia"/>
                <a:ea typeface="Georgia"/>
                <a:cs typeface="Georgia"/>
                <a:sym typeface="Georgia"/>
              </a:rPr>
              <a:t> </a:t>
            </a:r>
            <a:r>
              <a:rPr b="1" lang="en" u="sng">
                <a:solidFill>
                  <a:srgbClr val="000000"/>
                </a:solidFill>
                <a:latin typeface="Georgia"/>
                <a:ea typeface="Georgia"/>
                <a:cs typeface="Georgia"/>
                <a:sym typeface="Georgia"/>
              </a:rPr>
              <a:t>by April 1st</a:t>
            </a:r>
            <a:r>
              <a:rPr lang="en">
                <a:solidFill>
                  <a:srgbClr val="000000"/>
                </a:solidFill>
                <a:latin typeface="Georgia"/>
                <a:ea typeface="Georgia"/>
                <a:cs typeface="Georgia"/>
                <a:sym typeface="Georgia"/>
              </a:rPr>
              <a:t> to take both the ELA assessment with accommodations, and the NYSESLAT.</a:t>
            </a:r>
          </a:p>
        </p:txBody>
      </p:sp>
      <p:pic>
        <p:nvPicPr>
          <p:cNvPr id="183" name="Shape 183"/>
          <p:cNvPicPr preferRelativeResize="0"/>
          <p:nvPr/>
        </p:nvPicPr>
        <p:blipFill>
          <a:blip r:embed="rId3">
            <a:alphaModFix/>
          </a:blip>
          <a:stretch>
            <a:fillRect/>
          </a:stretch>
        </p:blipFill>
        <p:spPr>
          <a:xfrm>
            <a:off x="2110674" y="2998000"/>
            <a:ext cx="4102951" cy="1756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NYS Assessments: ELL </a:t>
            </a:r>
            <a:r>
              <a:rPr lang="en"/>
              <a:t>Accommodations</a:t>
            </a:r>
          </a:p>
        </p:txBody>
      </p:sp>
      <p:sp>
        <p:nvSpPr>
          <p:cNvPr id="189" name="Shape 189"/>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257809" lvl="0" marL="273050" rtl="0">
              <a:lnSpc>
                <a:spcPct val="80000"/>
              </a:lnSpc>
              <a:spcBef>
                <a:spcPts val="0"/>
              </a:spcBef>
              <a:spcAft>
                <a:spcPts val="0"/>
              </a:spcAft>
              <a:buClr>
                <a:srgbClr val="D16349"/>
              </a:buClr>
              <a:buSzPct val="100000"/>
              <a:buFont typeface="Georgia"/>
              <a:buChar char="●"/>
            </a:pPr>
            <a:r>
              <a:rPr b="1" lang="en">
                <a:solidFill>
                  <a:srgbClr val="000000"/>
                </a:solidFill>
                <a:latin typeface="Georgia"/>
                <a:ea typeface="Georgia"/>
                <a:cs typeface="Georgia"/>
                <a:sym typeface="Georgia"/>
              </a:rPr>
              <a:t>Extended time (1 ½ time)</a:t>
            </a:r>
          </a:p>
          <a:p>
            <a:pPr indent="-257809" lvl="0" marL="273050" rtl="0">
              <a:lnSpc>
                <a:spcPct val="80000"/>
              </a:lnSpc>
              <a:spcBef>
                <a:spcPts val="480"/>
              </a:spcBef>
              <a:spcAft>
                <a:spcPts val="0"/>
              </a:spcAft>
              <a:buClr>
                <a:srgbClr val="D16349"/>
              </a:buClr>
              <a:buSzPct val="100000"/>
              <a:buFont typeface="Georgia"/>
              <a:buChar char="●"/>
            </a:pPr>
            <a:r>
              <a:rPr lang="en">
                <a:solidFill>
                  <a:srgbClr val="000000"/>
                </a:solidFill>
                <a:latin typeface="Georgia"/>
                <a:ea typeface="Georgia"/>
                <a:cs typeface="Georgia"/>
                <a:sym typeface="Georgia"/>
              </a:rPr>
              <a:t>Use of bilingual glossaries or electronic translators</a:t>
            </a:r>
          </a:p>
          <a:p>
            <a:pPr indent="-257809" lvl="0" marL="273050" rtl="0">
              <a:lnSpc>
                <a:spcPct val="80000"/>
              </a:lnSpc>
              <a:spcBef>
                <a:spcPts val="480"/>
              </a:spcBef>
              <a:spcAft>
                <a:spcPts val="0"/>
              </a:spcAft>
              <a:buClr>
                <a:srgbClr val="D16349"/>
              </a:buClr>
              <a:buSzPct val="100000"/>
              <a:buFont typeface="Georgia"/>
              <a:buChar char="●"/>
            </a:pPr>
            <a:r>
              <a:rPr b="1" lang="en">
                <a:solidFill>
                  <a:srgbClr val="000000"/>
                </a:solidFill>
                <a:latin typeface="Georgia"/>
                <a:ea typeface="Georgia"/>
                <a:cs typeface="Georgia"/>
                <a:sym typeface="Georgia"/>
              </a:rPr>
              <a:t>Tests translated into Chinese, Haitian, Creole, Russian, and Spanish (by NYSED)</a:t>
            </a:r>
          </a:p>
          <a:p>
            <a:pPr indent="-257809" lvl="0" marL="273050" rtl="0">
              <a:lnSpc>
                <a:spcPct val="80000"/>
              </a:lnSpc>
              <a:spcBef>
                <a:spcPts val="480"/>
              </a:spcBef>
              <a:spcAft>
                <a:spcPts val="0"/>
              </a:spcAft>
              <a:buClr>
                <a:srgbClr val="D16349"/>
              </a:buClr>
              <a:buSzPct val="100000"/>
              <a:buFont typeface="Georgia"/>
              <a:buChar char="●"/>
            </a:pPr>
            <a:r>
              <a:rPr lang="en">
                <a:solidFill>
                  <a:srgbClr val="000000"/>
                </a:solidFill>
                <a:latin typeface="Georgia"/>
                <a:ea typeface="Georgia"/>
                <a:cs typeface="Georgia"/>
                <a:sym typeface="Georgia"/>
              </a:rPr>
              <a:t>Allowing simultaneous use of English and native language versions of the test *(if desired by student).</a:t>
            </a:r>
          </a:p>
          <a:p>
            <a:pPr indent="-257809" lvl="0" marL="273050" rtl="0">
              <a:lnSpc>
                <a:spcPct val="80000"/>
              </a:lnSpc>
              <a:spcBef>
                <a:spcPts val="480"/>
              </a:spcBef>
              <a:spcAft>
                <a:spcPts val="0"/>
              </a:spcAft>
              <a:buClr>
                <a:srgbClr val="D16349"/>
              </a:buClr>
              <a:buSzPct val="100000"/>
              <a:buFont typeface="Georgia"/>
              <a:buChar char="●"/>
            </a:pPr>
            <a:r>
              <a:rPr lang="en">
                <a:solidFill>
                  <a:srgbClr val="000000"/>
                </a:solidFill>
                <a:latin typeface="Georgia"/>
                <a:ea typeface="Georgia"/>
                <a:cs typeface="Georgia"/>
                <a:sym typeface="Georgia"/>
              </a:rPr>
              <a:t>Test translated by an interpreter, if it is a rare language.</a:t>
            </a:r>
          </a:p>
          <a:p>
            <a:pPr indent="-257809" lvl="0" marL="273050" rtl="0">
              <a:lnSpc>
                <a:spcPct val="80000"/>
              </a:lnSpc>
              <a:spcBef>
                <a:spcPts val="480"/>
              </a:spcBef>
              <a:spcAft>
                <a:spcPts val="0"/>
              </a:spcAft>
              <a:buClr>
                <a:srgbClr val="D16349"/>
              </a:buClr>
              <a:buSzPct val="100000"/>
              <a:buFont typeface="Georgia"/>
              <a:buChar char="●"/>
            </a:pPr>
            <a:r>
              <a:rPr lang="en" u="sng">
                <a:solidFill>
                  <a:srgbClr val="00A3D6"/>
                </a:solidFill>
                <a:latin typeface="Georgia"/>
                <a:ea typeface="Georgia"/>
                <a:cs typeface="Georgia"/>
                <a:sym typeface="Georgia"/>
                <a:hlinkClick r:id="rId3"/>
              </a:rPr>
              <a:t>http://www.p12.nysed.gov/assessment/ac-general/archive/flep-accommodations10-08.pdf</a:t>
            </a:r>
          </a:p>
          <a:p>
            <a:pPr lvl="0">
              <a:spcBef>
                <a:spcPts val="0"/>
              </a:spcBef>
              <a:buNone/>
            </a:pPr>
            <a:r>
              <a:t/>
            </a:r>
            <a:endParaRPr>
              <a:latin typeface="Georgia"/>
              <a:ea typeface="Georgia"/>
              <a:cs typeface="Georgia"/>
              <a:sym typeface="Georg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NYSED Bilingual </a:t>
            </a:r>
            <a:r>
              <a:rPr lang="en"/>
              <a:t>Glossaries</a:t>
            </a:r>
            <a:r>
              <a:rPr lang="en"/>
              <a:t> </a:t>
            </a:r>
          </a:p>
        </p:txBody>
      </p:sp>
      <p:sp>
        <p:nvSpPr>
          <p:cNvPr id="195" name="Shape 195"/>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241617" lvl="0" marL="273050" rtl="0">
              <a:lnSpc>
                <a:spcPct val="100000"/>
              </a:lnSpc>
              <a:spcBef>
                <a:spcPts val="0"/>
              </a:spcBef>
              <a:spcAft>
                <a:spcPts val="0"/>
              </a:spcAft>
              <a:buClr>
                <a:srgbClr val="D16349"/>
              </a:buClr>
              <a:buSzPct val="100000"/>
              <a:buFont typeface="Noto Sans Symbols"/>
              <a:buChar char="●"/>
            </a:pPr>
            <a:r>
              <a:rPr b="1" lang="en">
                <a:solidFill>
                  <a:srgbClr val="000000"/>
                </a:solidFill>
                <a:latin typeface="Georgia"/>
                <a:ea typeface="Georgia"/>
                <a:cs typeface="Georgia"/>
                <a:sym typeface="Georgia"/>
              </a:rPr>
              <a:t>Available for Grades 3-8 (ELA, Math, Social Studies, &amp; Science) </a:t>
            </a:r>
          </a:p>
          <a:p>
            <a:pPr indent="-241617" lvl="0" marL="273050" rtl="0">
              <a:lnSpc>
                <a:spcPct val="100000"/>
              </a:lnSpc>
              <a:spcBef>
                <a:spcPts val="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Developed by NYSED in several languages for use in state exams and in classrooms. Current translations include: </a:t>
            </a:r>
            <a:r>
              <a:rPr i="1" lang="en">
                <a:solidFill>
                  <a:srgbClr val="000000"/>
                </a:solidFill>
                <a:latin typeface="Georgia"/>
                <a:ea typeface="Georgia"/>
                <a:cs typeface="Georgia"/>
                <a:sym typeface="Georgia"/>
              </a:rPr>
              <a:t>Spanish, Russian, Chinese, Arabic, Bosnian, French, Korean, Polish, Bengali, &amp; Serbo-Croatian</a:t>
            </a: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Source: </a:t>
            </a:r>
            <a:r>
              <a:rPr lang="en" u="sng">
                <a:solidFill>
                  <a:srgbClr val="00A3D6"/>
                </a:solidFill>
                <a:latin typeface="Georgia"/>
                <a:ea typeface="Georgia"/>
                <a:cs typeface="Georgia"/>
                <a:sym typeface="Georgia"/>
                <a:hlinkClick r:id="rId3"/>
              </a:rPr>
              <a:t>http://www.p12.nysed.gov/biling/bilinged/bilingual_glossaries.htm</a:t>
            </a:r>
          </a:p>
          <a:p>
            <a:pPr lvl="0">
              <a:spcBef>
                <a:spcPts val="0"/>
              </a:spcBef>
              <a:buNone/>
            </a:pPr>
            <a:r>
              <a:t/>
            </a:r>
            <a:endParaRPr/>
          </a:p>
        </p:txBody>
      </p:sp>
      <p:pic>
        <p:nvPicPr>
          <p:cNvPr id="196" name="Shape 196"/>
          <p:cNvPicPr preferRelativeResize="0"/>
          <p:nvPr/>
        </p:nvPicPr>
        <p:blipFill>
          <a:blip r:embed="rId4">
            <a:alphaModFix/>
          </a:blip>
          <a:stretch>
            <a:fillRect/>
          </a:stretch>
        </p:blipFill>
        <p:spPr>
          <a:xfrm>
            <a:off x="1741825" y="2923000"/>
            <a:ext cx="3340199" cy="17079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311700" y="457950"/>
            <a:ext cx="8520600" cy="607800"/>
          </a:xfrm>
          <a:prstGeom prst="rect">
            <a:avLst/>
          </a:prstGeom>
        </p:spPr>
        <p:txBody>
          <a:bodyPr anchorCtr="0" anchor="t" bIns="91425" lIns="91425" rIns="91425" wrap="square" tIns="91425">
            <a:noAutofit/>
          </a:bodyPr>
          <a:lstStyle/>
          <a:p>
            <a:pPr lvl="0" algn="ctr">
              <a:spcBef>
                <a:spcPts val="0"/>
              </a:spcBef>
              <a:buNone/>
            </a:pPr>
            <a:r>
              <a:rPr lang="en" sz="3600" u="sng"/>
              <a:t>Thank you for attending! </a:t>
            </a:r>
          </a:p>
        </p:txBody>
      </p:sp>
      <p:pic>
        <p:nvPicPr>
          <p:cNvPr id="202" name="Shape 202"/>
          <p:cNvPicPr preferRelativeResize="0"/>
          <p:nvPr/>
        </p:nvPicPr>
        <p:blipFill rotWithShape="1">
          <a:blip r:embed="rId3">
            <a:alphaModFix/>
          </a:blip>
          <a:srcRect b="19607" l="0" r="0" t="0"/>
          <a:stretch/>
        </p:blipFill>
        <p:spPr>
          <a:xfrm>
            <a:off x="1941274" y="1065750"/>
            <a:ext cx="4872599" cy="30258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What Is E.N.L.?</a:t>
            </a:r>
          </a:p>
        </p:txBody>
      </p:sp>
      <p:sp>
        <p:nvSpPr>
          <p:cNvPr id="94" name="Shape 94"/>
          <p:cNvSpPr txBox="1"/>
          <p:nvPr>
            <p:ph idx="1" type="body"/>
          </p:nvPr>
        </p:nvSpPr>
        <p:spPr>
          <a:xfrm>
            <a:off x="311700" y="1229875"/>
            <a:ext cx="6245700" cy="3339000"/>
          </a:xfrm>
          <a:prstGeom prst="rect">
            <a:avLst/>
          </a:prstGeom>
        </p:spPr>
        <p:txBody>
          <a:bodyPr anchorCtr="0" anchor="t" bIns="91425" lIns="91425" rIns="91425" wrap="square" tIns="91425">
            <a:noAutofit/>
          </a:bodyPr>
          <a:lstStyle/>
          <a:p>
            <a:pPr indent="-279400" lvl="0" marL="273050" rtl="0">
              <a:lnSpc>
                <a:spcPct val="100000"/>
              </a:lnSpc>
              <a:spcBef>
                <a:spcPts val="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Formerly “ESL</a:t>
            </a:r>
            <a:r>
              <a:rPr b="1" i="1" lang="en">
                <a:solidFill>
                  <a:srgbClr val="000000"/>
                </a:solidFill>
                <a:latin typeface="Georgia"/>
                <a:ea typeface="Georgia"/>
                <a:cs typeface="Georgia"/>
                <a:sym typeface="Georgia"/>
              </a:rPr>
              <a:t>”</a:t>
            </a:r>
            <a:r>
              <a:rPr lang="en">
                <a:solidFill>
                  <a:srgbClr val="000000"/>
                </a:solidFill>
                <a:latin typeface="Georgia"/>
                <a:ea typeface="Georgia"/>
                <a:cs typeface="Georgia"/>
                <a:sym typeface="Georgia"/>
              </a:rPr>
              <a:t>….the </a:t>
            </a:r>
            <a:r>
              <a:rPr b="1" i="1" lang="en">
                <a:solidFill>
                  <a:srgbClr val="000000"/>
                </a:solidFill>
                <a:latin typeface="Georgia"/>
                <a:ea typeface="Georgia"/>
                <a:cs typeface="Georgia"/>
                <a:sym typeface="Georgia"/>
              </a:rPr>
              <a:t>English as a </a:t>
            </a:r>
            <a:r>
              <a:rPr b="1" i="1" lang="en" u="sng">
                <a:solidFill>
                  <a:srgbClr val="000000"/>
                </a:solidFill>
                <a:latin typeface="Georgia"/>
                <a:ea typeface="Georgia"/>
                <a:cs typeface="Georgia"/>
                <a:sym typeface="Georgia"/>
              </a:rPr>
              <a:t>New</a:t>
            </a:r>
            <a:r>
              <a:rPr b="1" i="1" lang="en">
                <a:solidFill>
                  <a:srgbClr val="000000"/>
                </a:solidFill>
                <a:latin typeface="Georgia"/>
                <a:ea typeface="Georgia"/>
                <a:cs typeface="Georgia"/>
                <a:sym typeface="Georgia"/>
              </a:rPr>
              <a:t> Language</a:t>
            </a:r>
            <a:r>
              <a:rPr lang="en">
                <a:solidFill>
                  <a:srgbClr val="000000"/>
                </a:solidFill>
                <a:latin typeface="Georgia"/>
                <a:ea typeface="Georgia"/>
                <a:cs typeface="Georgia"/>
                <a:sym typeface="Georgia"/>
              </a:rPr>
              <a:t> </a:t>
            </a:r>
            <a:r>
              <a:rPr b="1" i="1" lang="en">
                <a:solidFill>
                  <a:srgbClr val="000000"/>
                </a:solidFill>
                <a:latin typeface="Georgia"/>
                <a:ea typeface="Georgia"/>
                <a:cs typeface="Georgia"/>
                <a:sym typeface="Georgia"/>
              </a:rPr>
              <a:t>Program </a:t>
            </a:r>
            <a:r>
              <a:rPr lang="en">
                <a:solidFill>
                  <a:srgbClr val="000000"/>
                </a:solidFill>
                <a:latin typeface="Georgia"/>
                <a:ea typeface="Georgia"/>
                <a:cs typeface="Georgia"/>
                <a:sym typeface="Georgia"/>
              </a:rPr>
              <a:t>is a free-standing language arts program for students identified as English Language Learners (ELLs). (Not a support service.)</a:t>
            </a:r>
          </a:p>
          <a:p>
            <a:pPr lvl="0" marL="273050" rtl="0">
              <a:lnSpc>
                <a:spcPct val="100000"/>
              </a:lnSpc>
              <a:spcBef>
                <a:spcPts val="400"/>
              </a:spcBef>
              <a:spcAft>
                <a:spcPts val="0"/>
              </a:spcAft>
              <a:buClr>
                <a:srgbClr val="D16349"/>
              </a:buClr>
              <a:buSzPct val="25000"/>
              <a:buFont typeface="Noto Sans Symbols"/>
              <a:buNone/>
            </a:pPr>
            <a:r>
              <a:t/>
            </a:r>
            <a:endParaRPr>
              <a:solidFill>
                <a:srgbClr val="000000"/>
              </a:solidFill>
              <a:latin typeface="Georgia"/>
              <a:ea typeface="Georgia"/>
              <a:cs typeface="Georgia"/>
              <a:sym typeface="Georgia"/>
            </a:endParaRPr>
          </a:p>
          <a:p>
            <a:pPr indent="-279400" lvl="0" marL="273050" rtl="0">
              <a:lnSpc>
                <a:spcPct val="100000"/>
              </a:lnSpc>
              <a:spcBef>
                <a:spcPts val="40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ENL teachers are </a:t>
            </a:r>
            <a:r>
              <a:rPr i="1" lang="en" u="sng">
                <a:solidFill>
                  <a:srgbClr val="000000"/>
                </a:solidFill>
                <a:latin typeface="Georgia"/>
                <a:ea typeface="Georgia"/>
                <a:cs typeface="Georgia"/>
                <a:sym typeface="Georgia"/>
              </a:rPr>
              <a:t>language development experts </a:t>
            </a:r>
            <a:r>
              <a:rPr lang="en">
                <a:solidFill>
                  <a:srgbClr val="000000"/>
                </a:solidFill>
                <a:latin typeface="Georgia"/>
                <a:ea typeface="Georgia"/>
                <a:cs typeface="Georgia"/>
                <a:sym typeface="Georgia"/>
              </a:rPr>
              <a:t>who teach reading, writing, listening, speaking, cultural diversity, content-area vocabulary, and key concepts. We are also experts in academic vocabulary, differentiation, co-teaching, and community resources for ELLs.</a:t>
            </a:r>
          </a:p>
          <a:p>
            <a:pPr lvl="0">
              <a:spcBef>
                <a:spcPts val="0"/>
              </a:spcBef>
              <a:buNone/>
            </a:pPr>
            <a:r>
              <a:t/>
            </a:r>
            <a:endParaRPr/>
          </a:p>
        </p:txBody>
      </p:sp>
      <p:pic>
        <p:nvPicPr>
          <p:cNvPr id="95" name="Shape 95"/>
          <p:cNvPicPr preferRelativeResize="0"/>
          <p:nvPr/>
        </p:nvPicPr>
        <p:blipFill>
          <a:blip r:embed="rId3">
            <a:alphaModFix/>
          </a:blip>
          <a:stretch>
            <a:fillRect/>
          </a:stretch>
        </p:blipFill>
        <p:spPr>
          <a:xfrm>
            <a:off x="6670124" y="227575"/>
            <a:ext cx="2055075" cy="208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Student Expectations</a:t>
            </a:r>
          </a:p>
        </p:txBody>
      </p:sp>
      <p:sp>
        <p:nvSpPr>
          <p:cNvPr id="101" name="Shape 101"/>
          <p:cNvSpPr txBox="1"/>
          <p:nvPr>
            <p:ph idx="1" type="body"/>
          </p:nvPr>
        </p:nvSpPr>
        <p:spPr>
          <a:xfrm>
            <a:off x="1889575" y="1086425"/>
            <a:ext cx="5589900" cy="1755000"/>
          </a:xfrm>
          <a:prstGeom prst="rect">
            <a:avLst/>
          </a:prstGeom>
        </p:spPr>
        <p:txBody>
          <a:bodyPr anchorCtr="0" anchor="t" bIns="91425" lIns="91425" rIns="91425" wrap="square" tIns="91425">
            <a:noAutofit/>
          </a:bodyPr>
          <a:lstStyle/>
          <a:p>
            <a:pPr indent="-228600" lvl="0" marL="457200" rtl="0">
              <a:spcBef>
                <a:spcPts val="0"/>
              </a:spcBef>
              <a:buClr>
                <a:srgbClr val="000000"/>
              </a:buClr>
              <a:buAutoNum type="arabicPeriod"/>
            </a:pPr>
            <a:r>
              <a:rPr lang="en">
                <a:solidFill>
                  <a:srgbClr val="000000"/>
                </a:solidFill>
              </a:rPr>
              <a:t>Respect everything &amp; everyone around you.</a:t>
            </a:r>
          </a:p>
          <a:p>
            <a:pPr indent="-228600" lvl="0" marL="457200" rtl="0">
              <a:spcBef>
                <a:spcPts val="0"/>
              </a:spcBef>
              <a:buClr>
                <a:srgbClr val="000000"/>
              </a:buClr>
              <a:buAutoNum type="arabicPeriod"/>
            </a:pPr>
            <a:r>
              <a:rPr lang="en">
                <a:solidFill>
                  <a:srgbClr val="000000"/>
                </a:solidFill>
              </a:rPr>
              <a:t>Speak kindly.</a:t>
            </a:r>
          </a:p>
          <a:p>
            <a:pPr indent="-228600" lvl="0" marL="457200" rtl="0">
              <a:spcBef>
                <a:spcPts val="0"/>
              </a:spcBef>
              <a:buClr>
                <a:srgbClr val="000000"/>
              </a:buClr>
              <a:buAutoNum type="arabicPeriod"/>
            </a:pPr>
            <a:r>
              <a:rPr lang="en">
                <a:solidFill>
                  <a:srgbClr val="000000"/>
                </a:solidFill>
              </a:rPr>
              <a:t>Be helpful and responsible.</a:t>
            </a:r>
          </a:p>
          <a:p>
            <a:pPr indent="-228600" lvl="0" marL="457200" rtl="0">
              <a:spcBef>
                <a:spcPts val="0"/>
              </a:spcBef>
              <a:buClr>
                <a:srgbClr val="000000"/>
              </a:buClr>
              <a:buAutoNum type="arabicPeriod"/>
            </a:pPr>
            <a:r>
              <a:rPr lang="en">
                <a:solidFill>
                  <a:srgbClr val="000000"/>
                </a:solidFill>
              </a:rPr>
              <a:t>Take care of classroom and school property.</a:t>
            </a:r>
          </a:p>
          <a:p>
            <a:pPr indent="-228600" lvl="0" marL="457200">
              <a:spcBef>
                <a:spcPts val="0"/>
              </a:spcBef>
              <a:buClr>
                <a:srgbClr val="000000"/>
              </a:buClr>
              <a:buAutoNum type="arabicPeriod"/>
            </a:pPr>
            <a:r>
              <a:rPr i="1" lang="en">
                <a:solidFill>
                  <a:srgbClr val="000000"/>
                </a:solidFill>
              </a:rPr>
              <a:t>Try your hardest each &amp; every day! </a:t>
            </a:r>
          </a:p>
        </p:txBody>
      </p:sp>
      <p:pic>
        <p:nvPicPr>
          <p:cNvPr id="102" name="Shape 102"/>
          <p:cNvPicPr preferRelativeResize="0"/>
          <p:nvPr/>
        </p:nvPicPr>
        <p:blipFill>
          <a:blip r:embed="rId3">
            <a:alphaModFix/>
          </a:blip>
          <a:stretch>
            <a:fillRect/>
          </a:stretch>
        </p:blipFill>
        <p:spPr>
          <a:xfrm>
            <a:off x="818524" y="3155400"/>
            <a:ext cx="4079075" cy="13720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Shape 107"/>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ELL Student Identification</a:t>
            </a:r>
          </a:p>
        </p:txBody>
      </p:sp>
      <p:sp>
        <p:nvSpPr>
          <p:cNvPr id="108" name="Shape 108"/>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279400" lvl="0" marL="273050" rtl="0">
              <a:lnSpc>
                <a:spcPct val="100000"/>
              </a:lnSpc>
              <a:spcBef>
                <a:spcPts val="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ELL Identification Chart </a:t>
            </a:r>
            <a:r>
              <a:rPr lang="en" u="sng">
                <a:solidFill>
                  <a:schemeClr val="hlink"/>
                </a:solidFill>
                <a:latin typeface="Georgia"/>
                <a:ea typeface="Georgia"/>
                <a:cs typeface="Georgia"/>
                <a:sym typeface="Georgia"/>
                <a:hlinkClick r:id="rId3"/>
              </a:rPr>
              <a:t>http://www.nysed.gov/common/nysed/files/bilingual/ellidchartrev.pdf</a:t>
            </a:r>
            <a:r>
              <a:rPr lang="en">
                <a:solidFill>
                  <a:srgbClr val="000000"/>
                </a:solidFill>
                <a:latin typeface="Georgia"/>
                <a:ea typeface="Georgia"/>
                <a:cs typeface="Georgia"/>
                <a:sym typeface="Georgia"/>
              </a:rPr>
              <a:t> </a:t>
            </a:r>
          </a:p>
          <a:p>
            <a:pPr indent="-273050" lvl="0" marL="273050" rtl="0">
              <a:lnSpc>
                <a:spcPct val="100000"/>
              </a:lnSpc>
              <a:spcBef>
                <a:spcPts val="400"/>
              </a:spcBef>
              <a:spcAft>
                <a:spcPts val="0"/>
              </a:spcAft>
              <a:buClr>
                <a:srgbClr val="D16349"/>
              </a:buClr>
              <a:buSzPct val="212500"/>
              <a:buFont typeface="Noto Sans Symbols"/>
              <a:buNone/>
            </a:pPr>
            <a:r>
              <a:t/>
            </a:r>
            <a:endParaRPr sz="800">
              <a:solidFill>
                <a:srgbClr val="000000"/>
              </a:solidFill>
              <a:latin typeface="Georgia"/>
              <a:ea typeface="Georgia"/>
              <a:cs typeface="Georgia"/>
              <a:sym typeface="Georgia"/>
            </a:endParaRPr>
          </a:p>
          <a:p>
            <a:pPr indent="-279400" lvl="0" marL="273050" rtl="0">
              <a:lnSpc>
                <a:spcPct val="100000"/>
              </a:lnSpc>
              <a:spcBef>
                <a:spcPts val="40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When a new ELL student enters a school district from another state or country:</a:t>
            </a:r>
          </a:p>
          <a:p>
            <a:pPr indent="-279400" lvl="0" marL="730250" rtl="0">
              <a:lnSpc>
                <a:spcPct val="100000"/>
              </a:lnSpc>
              <a:spcBef>
                <a:spcPts val="400"/>
              </a:spcBef>
              <a:spcAft>
                <a:spcPts val="0"/>
              </a:spcAft>
              <a:buClr>
                <a:srgbClr val="D16349"/>
              </a:buClr>
              <a:buSzPct val="100000"/>
              <a:buFont typeface="Georgia"/>
              <a:buAutoNum type="arabicPeriod"/>
            </a:pPr>
            <a:r>
              <a:rPr lang="en">
                <a:solidFill>
                  <a:srgbClr val="000000"/>
                </a:solidFill>
                <a:latin typeface="Georgia"/>
                <a:ea typeface="Georgia"/>
                <a:cs typeface="Georgia"/>
                <a:sym typeface="Georgia"/>
              </a:rPr>
              <a:t>The </a:t>
            </a:r>
            <a:r>
              <a:rPr lang="en" u="sng">
                <a:solidFill>
                  <a:srgbClr val="000000"/>
                </a:solidFill>
                <a:latin typeface="Georgia"/>
                <a:ea typeface="Georgia"/>
                <a:cs typeface="Georgia"/>
                <a:sym typeface="Georgia"/>
              </a:rPr>
              <a:t>parents </a:t>
            </a:r>
            <a:r>
              <a:rPr lang="en">
                <a:solidFill>
                  <a:srgbClr val="000000"/>
                </a:solidFill>
                <a:latin typeface="Georgia"/>
                <a:ea typeface="Georgia"/>
                <a:cs typeface="Georgia"/>
                <a:sym typeface="Georgia"/>
              </a:rPr>
              <a:t>complete a “Home Language Questionnaire” </a:t>
            </a:r>
            <a:r>
              <a:rPr b="1" lang="en">
                <a:solidFill>
                  <a:srgbClr val="000000"/>
                </a:solidFill>
                <a:latin typeface="Georgia"/>
                <a:ea typeface="Georgia"/>
                <a:cs typeface="Georgia"/>
                <a:sym typeface="Georgia"/>
              </a:rPr>
              <a:t>(HLQ)</a:t>
            </a:r>
          </a:p>
          <a:p>
            <a:pPr indent="-279400" lvl="0" marL="730250" rtl="0">
              <a:lnSpc>
                <a:spcPct val="100000"/>
              </a:lnSpc>
              <a:spcBef>
                <a:spcPts val="400"/>
              </a:spcBef>
              <a:spcAft>
                <a:spcPts val="0"/>
              </a:spcAft>
              <a:buClr>
                <a:srgbClr val="D16349"/>
              </a:buClr>
              <a:buSzPct val="100000"/>
              <a:buFont typeface="Georgia"/>
              <a:buAutoNum type="arabicPeriod"/>
            </a:pPr>
            <a:r>
              <a:rPr lang="en">
                <a:solidFill>
                  <a:srgbClr val="000000"/>
                </a:solidFill>
                <a:latin typeface="Georgia"/>
                <a:ea typeface="Georgia"/>
                <a:cs typeface="Georgia"/>
                <a:sym typeface="Georgia"/>
              </a:rPr>
              <a:t>ENL teacher conducts an </a:t>
            </a:r>
            <a:r>
              <a:rPr b="1" lang="en">
                <a:solidFill>
                  <a:srgbClr val="000000"/>
                </a:solidFill>
                <a:latin typeface="Georgia"/>
                <a:ea typeface="Georgia"/>
                <a:cs typeface="Georgia"/>
                <a:sym typeface="Georgia"/>
              </a:rPr>
              <a:t>individual interview</a:t>
            </a:r>
            <a:r>
              <a:rPr lang="en">
                <a:solidFill>
                  <a:srgbClr val="000000"/>
                </a:solidFill>
                <a:latin typeface="Georgia"/>
                <a:ea typeface="Georgia"/>
                <a:cs typeface="Georgia"/>
                <a:sym typeface="Georgia"/>
              </a:rPr>
              <a:t> with student in English</a:t>
            </a:r>
          </a:p>
          <a:p>
            <a:pPr indent="-279400" lvl="0" marL="730250" rtl="0">
              <a:lnSpc>
                <a:spcPct val="100000"/>
              </a:lnSpc>
              <a:spcBef>
                <a:spcPts val="400"/>
              </a:spcBef>
              <a:spcAft>
                <a:spcPts val="0"/>
              </a:spcAft>
              <a:buClr>
                <a:srgbClr val="D16349"/>
              </a:buClr>
              <a:buSzPct val="100000"/>
              <a:buFont typeface="Georgia"/>
              <a:buAutoNum type="arabicPeriod"/>
            </a:pPr>
            <a:r>
              <a:rPr lang="en">
                <a:solidFill>
                  <a:srgbClr val="000000"/>
                </a:solidFill>
                <a:latin typeface="Georgia"/>
                <a:ea typeface="Georgia"/>
                <a:cs typeface="Georgia"/>
                <a:sym typeface="Georgia"/>
              </a:rPr>
              <a:t>The student is then formally assessed by the ENL teacher using the  NYSITELL Exam, if indicated. </a:t>
            </a:r>
          </a:p>
          <a:p>
            <a:pPr indent="-279400" lvl="0" marL="730250" rtl="0">
              <a:lnSpc>
                <a:spcPct val="100000"/>
              </a:lnSpc>
              <a:spcBef>
                <a:spcPts val="400"/>
              </a:spcBef>
              <a:spcAft>
                <a:spcPts val="0"/>
              </a:spcAft>
              <a:buClr>
                <a:srgbClr val="D16349"/>
              </a:buClr>
              <a:buSzPct val="100000"/>
              <a:buFont typeface="Georgia"/>
              <a:buAutoNum type="arabicPeriod"/>
            </a:pPr>
            <a:r>
              <a:rPr lang="en">
                <a:solidFill>
                  <a:srgbClr val="000000"/>
                </a:solidFill>
                <a:latin typeface="Georgia"/>
                <a:ea typeface="Georgia"/>
                <a:cs typeface="Georgia"/>
                <a:sym typeface="Georgia"/>
              </a:rPr>
              <a:t>The </a:t>
            </a:r>
            <a:r>
              <a:rPr lang="en" u="sng">
                <a:solidFill>
                  <a:schemeClr val="hlink"/>
                </a:solidFill>
                <a:latin typeface="Georgia"/>
                <a:ea typeface="Georgia"/>
                <a:cs typeface="Georgia"/>
                <a:sym typeface="Georgia"/>
                <a:hlinkClick r:id="rId4"/>
              </a:rPr>
              <a:t>NYS Identification Test for ELLS</a:t>
            </a:r>
            <a:r>
              <a:rPr lang="en">
                <a:solidFill>
                  <a:srgbClr val="000000"/>
                </a:solidFill>
                <a:latin typeface="Georgia"/>
                <a:ea typeface="Georgia"/>
                <a:cs typeface="Georgia"/>
                <a:sym typeface="Georgia"/>
              </a:rPr>
              <a:t> score determines if the child receives ENL services.</a:t>
            </a:r>
          </a:p>
          <a:p>
            <a:pPr lvl="0">
              <a:spcBef>
                <a:spcPts val="0"/>
              </a:spcBef>
              <a:buNone/>
            </a:pPr>
            <a:r>
              <a:t/>
            </a:r>
            <a:endParaRPr/>
          </a:p>
        </p:txBody>
      </p:sp>
      <p:pic>
        <p:nvPicPr>
          <p:cNvPr id="109" name="Shape 109"/>
          <p:cNvPicPr preferRelativeResize="0"/>
          <p:nvPr/>
        </p:nvPicPr>
        <p:blipFill>
          <a:blip r:embed="rId5">
            <a:alphaModFix/>
          </a:blip>
          <a:stretch>
            <a:fillRect/>
          </a:stretch>
        </p:blipFill>
        <p:spPr>
          <a:xfrm>
            <a:off x="6106625" y="185625"/>
            <a:ext cx="1949875" cy="12396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Review of ELL Student ID Determination</a:t>
            </a:r>
          </a:p>
        </p:txBody>
      </p:sp>
      <p:sp>
        <p:nvSpPr>
          <p:cNvPr id="115" name="Shape 115"/>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indent="-241617" lvl="0" marL="273050" rtl="0">
              <a:lnSpc>
                <a:spcPct val="100000"/>
              </a:lnSpc>
              <a:spcBef>
                <a:spcPts val="0"/>
              </a:spcBef>
              <a:spcAft>
                <a:spcPts val="0"/>
              </a:spcAft>
              <a:buClr>
                <a:srgbClr val="D16349"/>
              </a:buClr>
              <a:buSzPct val="100000"/>
              <a:buFont typeface="Georgia"/>
              <a:buChar char="●"/>
            </a:pPr>
            <a:r>
              <a:rPr lang="en">
                <a:solidFill>
                  <a:srgbClr val="000000"/>
                </a:solidFill>
                <a:latin typeface="Georgia"/>
                <a:ea typeface="Georgia"/>
                <a:cs typeface="Georgia"/>
                <a:sym typeface="Georgia"/>
              </a:rPr>
              <a:t>Part 154 of the Commissioner's Regulations holds all school districts accountable for identifying/servicing ELLS. Districts are </a:t>
            </a:r>
            <a:r>
              <a:rPr i="1" lang="en">
                <a:solidFill>
                  <a:srgbClr val="000000"/>
                </a:solidFill>
                <a:latin typeface="Georgia"/>
                <a:ea typeface="Georgia"/>
                <a:cs typeface="Georgia"/>
                <a:sym typeface="Georgia"/>
              </a:rPr>
              <a:t>required </a:t>
            </a:r>
            <a:r>
              <a:rPr lang="en">
                <a:solidFill>
                  <a:srgbClr val="000000"/>
                </a:solidFill>
                <a:latin typeface="Georgia"/>
                <a:ea typeface="Georgia"/>
                <a:cs typeface="Georgia"/>
                <a:sym typeface="Georgia"/>
              </a:rPr>
              <a:t>to plan &amp; provide appropriate ENL services, and evaluate and report their academic achievement.</a:t>
            </a:r>
          </a:p>
          <a:p>
            <a:pPr indent="-241617" lvl="0" marL="273050" rtl="0">
              <a:lnSpc>
                <a:spcPct val="100000"/>
              </a:lnSpc>
              <a:spcBef>
                <a:spcPts val="0"/>
              </a:spcBef>
              <a:spcAft>
                <a:spcPts val="0"/>
              </a:spcAft>
              <a:buClr>
                <a:srgbClr val="D16349"/>
              </a:buClr>
              <a:buSzPct val="100000"/>
              <a:buFont typeface="Georgia"/>
              <a:buChar char="●"/>
            </a:pPr>
            <a:r>
              <a:rPr lang="en">
                <a:solidFill>
                  <a:srgbClr val="000000"/>
                </a:solidFill>
                <a:latin typeface="Georgia"/>
                <a:ea typeface="Georgia"/>
                <a:cs typeface="Georgia"/>
                <a:sym typeface="Georgia"/>
              </a:rPr>
              <a:t>ELL students </a:t>
            </a:r>
            <a:r>
              <a:rPr b="1" i="1" lang="en">
                <a:solidFill>
                  <a:srgbClr val="000000"/>
                </a:solidFill>
                <a:latin typeface="Georgia"/>
                <a:ea typeface="Georgia"/>
                <a:cs typeface="Georgia"/>
                <a:sym typeface="Georgia"/>
              </a:rPr>
              <a:t>cannot </a:t>
            </a:r>
            <a:r>
              <a:rPr lang="en">
                <a:solidFill>
                  <a:srgbClr val="000000"/>
                </a:solidFill>
                <a:latin typeface="Georgia"/>
                <a:ea typeface="Georgia"/>
                <a:cs typeface="Georgia"/>
                <a:sym typeface="Georgia"/>
              </a:rPr>
              <a:t>opt-out of ENL services.</a:t>
            </a:r>
          </a:p>
          <a:p>
            <a:pPr indent="-241617" lvl="0" marL="273050" rtl="0">
              <a:lnSpc>
                <a:spcPct val="100000"/>
              </a:lnSpc>
              <a:spcBef>
                <a:spcPts val="540"/>
              </a:spcBef>
              <a:spcAft>
                <a:spcPts val="0"/>
              </a:spcAft>
              <a:buClr>
                <a:srgbClr val="D16349"/>
              </a:buClr>
              <a:buSzPct val="100000"/>
              <a:buFont typeface="Georgia"/>
              <a:buChar char="●"/>
            </a:pPr>
            <a:r>
              <a:rPr lang="en">
                <a:solidFill>
                  <a:srgbClr val="000000"/>
                </a:solidFill>
                <a:latin typeface="Georgia"/>
                <a:ea typeface="Georgia"/>
                <a:cs typeface="Georgia"/>
                <a:sym typeface="Georgia"/>
              </a:rPr>
              <a:t>Parents may submit a request within 45 days of student’s original designation date. (After NYSITELL letter of ELPD level is sent home.)</a:t>
            </a:r>
          </a:p>
          <a:p>
            <a:pPr indent="-241617" lvl="0" marL="273050" rtl="0">
              <a:lnSpc>
                <a:spcPct val="100000"/>
              </a:lnSpc>
              <a:spcBef>
                <a:spcPts val="540"/>
              </a:spcBef>
              <a:spcAft>
                <a:spcPts val="0"/>
              </a:spcAft>
              <a:buClr>
                <a:srgbClr val="D16349"/>
              </a:buClr>
              <a:buSzPct val="100000"/>
              <a:buFont typeface="Georgia"/>
              <a:buChar char="●"/>
            </a:pPr>
            <a:r>
              <a:rPr lang="en">
                <a:solidFill>
                  <a:srgbClr val="000000"/>
                </a:solidFill>
                <a:latin typeface="Georgia"/>
                <a:ea typeface="Georgia"/>
                <a:cs typeface="Georgia"/>
                <a:sym typeface="Georgia"/>
              </a:rPr>
              <a:t>The review by the school principal must be completed within 10 school days or 20 if the CSE is consulted. The parents must be consulted and informed of the decision in writing.</a:t>
            </a:r>
          </a:p>
          <a:p>
            <a:pPr lvl="0">
              <a:spcBef>
                <a:spcPts val="0"/>
              </a:spcBef>
              <a:buNone/>
            </a:pPr>
            <a:r>
              <a:t/>
            </a:r>
            <a:endParaRPr>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Information from NYSED</a:t>
            </a:r>
          </a:p>
        </p:txBody>
      </p:sp>
      <p:sp>
        <p:nvSpPr>
          <p:cNvPr id="121" name="Shape 121"/>
          <p:cNvSpPr txBox="1"/>
          <p:nvPr>
            <p:ph idx="1" type="body"/>
          </p:nvPr>
        </p:nvSpPr>
        <p:spPr>
          <a:xfrm>
            <a:off x="311700" y="1229875"/>
            <a:ext cx="8479500" cy="3339000"/>
          </a:xfrm>
          <a:prstGeom prst="rect">
            <a:avLst/>
          </a:prstGeom>
        </p:spPr>
        <p:txBody>
          <a:bodyPr anchorCtr="0" anchor="t" bIns="91425" lIns="91425" rIns="91425" wrap="square" tIns="91425">
            <a:noAutofit/>
          </a:bodyPr>
          <a:lstStyle/>
          <a:p>
            <a:pPr lvl="0">
              <a:spcBef>
                <a:spcPts val="0"/>
              </a:spcBef>
              <a:buNone/>
            </a:pPr>
            <a:r>
              <a:rPr lang="en">
                <a:solidFill>
                  <a:srgbClr val="000000"/>
                </a:solidFill>
              </a:rPr>
              <a:t>Parent Resources Website: </a:t>
            </a:r>
            <a:r>
              <a:rPr lang="en" u="sng">
                <a:solidFill>
                  <a:schemeClr val="hlink"/>
                </a:solidFill>
                <a:hlinkClick r:id="rId3"/>
              </a:rPr>
              <a:t>http://www.nysed.gov/bilingual-ed/parents/english-language-learnermultilingual-learner-parent-resources</a:t>
            </a:r>
            <a:r>
              <a:rPr lang="en"/>
              <a:t> </a:t>
            </a:r>
          </a:p>
          <a:p>
            <a:pPr lvl="0">
              <a:spcBef>
                <a:spcPts val="0"/>
              </a:spcBef>
              <a:buNone/>
            </a:pPr>
            <a:r>
              <a:t/>
            </a:r>
            <a:endParaRPr/>
          </a:p>
          <a:p>
            <a:pPr lvl="0">
              <a:spcBef>
                <a:spcPts val="0"/>
              </a:spcBef>
              <a:buNone/>
            </a:pPr>
            <a:r>
              <a:rPr lang="en">
                <a:solidFill>
                  <a:srgbClr val="000000"/>
                </a:solidFill>
              </a:rPr>
              <a:t>ENL Parent Orientation Video: </a:t>
            </a:r>
            <a:r>
              <a:rPr i="1" lang="en">
                <a:solidFill>
                  <a:srgbClr val="000000"/>
                </a:solidFill>
              </a:rPr>
              <a:t>(</a:t>
            </a:r>
            <a:r>
              <a:rPr i="1" lang="en">
                <a:solidFill>
                  <a:srgbClr val="000000"/>
                </a:solidFill>
              </a:rPr>
              <a:t>Available in 17 Languages</a:t>
            </a:r>
            <a:r>
              <a:rPr i="1" lang="en">
                <a:solidFill>
                  <a:srgbClr val="000000"/>
                </a:solidFill>
              </a:rPr>
              <a:t>)</a:t>
            </a:r>
          </a:p>
          <a:p>
            <a:pPr lvl="0">
              <a:spcBef>
                <a:spcPts val="0"/>
              </a:spcBef>
              <a:buNone/>
            </a:pPr>
            <a:r>
              <a:rPr lang="en" u="sng">
                <a:solidFill>
                  <a:schemeClr val="hlink"/>
                </a:solidFill>
                <a:hlinkClick r:id="rId4"/>
              </a:rPr>
              <a:t>http://www.nysed.gov/bilingual-ed/parents/parent-orientation-video-english-language-learner-ell-programs-new-york-state</a:t>
            </a:r>
            <a:r>
              <a:rPr lang="en"/>
              <a:t> </a:t>
            </a:r>
          </a:p>
          <a:p>
            <a:pPr lvl="0">
              <a:spcBef>
                <a:spcPts val="0"/>
              </a:spcBef>
              <a:buNone/>
            </a:pPr>
            <a:r>
              <a:t/>
            </a:r>
            <a:endParaRPr/>
          </a:p>
        </p:txBody>
      </p:sp>
      <p:pic>
        <p:nvPicPr>
          <p:cNvPr id="122" name="Shape 122"/>
          <p:cNvPicPr preferRelativeResize="0"/>
          <p:nvPr/>
        </p:nvPicPr>
        <p:blipFill>
          <a:blip r:embed="rId5">
            <a:alphaModFix/>
          </a:blip>
          <a:stretch>
            <a:fillRect/>
          </a:stretch>
        </p:blipFill>
        <p:spPr>
          <a:xfrm>
            <a:off x="5424915" y="410000"/>
            <a:ext cx="3008359" cy="763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How Can Parents Help?</a:t>
            </a:r>
          </a:p>
        </p:txBody>
      </p:sp>
      <p:sp>
        <p:nvSpPr>
          <p:cNvPr id="128" name="Shape 128"/>
          <p:cNvSpPr txBox="1"/>
          <p:nvPr>
            <p:ph idx="1" type="body"/>
          </p:nvPr>
        </p:nvSpPr>
        <p:spPr>
          <a:xfrm>
            <a:off x="311700" y="1229875"/>
            <a:ext cx="6671400" cy="3339000"/>
          </a:xfrm>
          <a:prstGeom prst="rect">
            <a:avLst/>
          </a:prstGeom>
        </p:spPr>
        <p:txBody>
          <a:bodyPr anchorCtr="0" anchor="t" bIns="91425" lIns="91425" rIns="91425" wrap="square" tIns="91425">
            <a:noAutofit/>
          </a:bodyPr>
          <a:lstStyle/>
          <a:p>
            <a:pPr indent="-236220" lvl="0" marL="273050" rtl="0">
              <a:lnSpc>
                <a:spcPct val="100000"/>
              </a:lnSpc>
              <a:spcBef>
                <a:spcPts val="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Make </a:t>
            </a:r>
            <a:r>
              <a:rPr b="1" lang="en">
                <a:solidFill>
                  <a:srgbClr val="000000"/>
                </a:solidFill>
                <a:latin typeface="Georgia"/>
                <a:ea typeface="Georgia"/>
                <a:cs typeface="Georgia"/>
                <a:sym typeface="Georgia"/>
              </a:rPr>
              <a:t>reading </a:t>
            </a:r>
            <a:r>
              <a:rPr lang="en">
                <a:solidFill>
                  <a:srgbClr val="000000"/>
                </a:solidFill>
                <a:latin typeface="Georgia"/>
                <a:ea typeface="Georgia"/>
                <a:cs typeface="Georgia"/>
                <a:sym typeface="Georgia"/>
              </a:rPr>
              <a:t>part of your child’s daily routine. Read to your children in either English or in his/her native language.</a:t>
            </a:r>
          </a:p>
          <a:p>
            <a:pPr indent="-236220" lvl="0" marL="273050" rtl="0">
              <a:lnSpc>
                <a:spcPct val="100000"/>
              </a:lnSpc>
              <a:spcBef>
                <a:spcPts val="56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Take your child to the local library and encourage the child to borrow books.</a:t>
            </a:r>
          </a:p>
          <a:p>
            <a:pPr indent="-236220" lvl="0" marL="273050" rtl="0">
              <a:lnSpc>
                <a:spcPct val="100000"/>
              </a:lnSpc>
              <a:spcBef>
                <a:spcPts val="56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Schedule time</a:t>
            </a:r>
            <a:r>
              <a:rPr i="1" lang="en">
                <a:solidFill>
                  <a:srgbClr val="000000"/>
                </a:solidFill>
                <a:latin typeface="Georgia"/>
                <a:ea typeface="Georgia"/>
                <a:cs typeface="Georgia"/>
                <a:sym typeface="Georgia"/>
              </a:rPr>
              <a:t> every day </a:t>
            </a:r>
            <a:r>
              <a:rPr lang="en">
                <a:solidFill>
                  <a:srgbClr val="000000"/>
                </a:solidFill>
                <a:latin typeface="Georgia"/>
                <a:ea typeface="Georgia"/>
                <a:cs typeface="Georgia"/>
                <a:sym typeface="Georgia"/>
              </a:rPr>
              <a:t>for the child to do homework and provide a quiet place.</a:t>
            </a:r>
          </a:p>
          <a:p>
            <a:pPr indent="-241617" lvl="0" marL="273050" rtl="0">
              <a:lnSpc>
                <a:spcPct val="100000"/>
              </a:lnSpc>
              <a:spcBef>
                <a:spcPts val="540"/>
              </a:spcBef>
              <a:spcAft>
                <a:spcPts val="0"/>
              </a:spcAft>
              <a:buClr>
                <a:srgbClr val="D16349"/>
              </a:buClr>
              <a:buSzPct val="100000"/>
              <a:buFont typeface="Noto Sans Symbols"/>
              <a:buChar char="●"/>
            </a:pPr>
            <a:r>
              <a:rPr b="1" lang="en">
                <a:solidFill>
                  <a:srgbClr val="000000"/>
                </a:solidFill>
                <a:latin typeface="Georgia"/>
                <a:ea typeface="Georgia"/>
                <a:cs typeface="Georgia"/>
                <a:sym typeface="Georgia"/>
              </a:rPr>
              <a:t> </a:t>
            </a:r>
            <a:r>
              <a:rPr lang="en">
                <a:solidFill>
                  <a:srgbClr val="000000"/>
                </a:solidFill>
                <a:latin typeface="Georgia"/>
                <a:ea typeface="Georgia"/>
                <a:cs typeface="Georgia"/>
                <a:sym typeface="Georgia"/>
              </a:rPr>
              <a:t>Reading Tip Sheets for Parents </a:t>
            </a:r>
            <a:r>
              <a:rPr b="1" lang="en" u="sng">
                <a:solidFill>
                  <a:srgbClr val="00A3D6"/>
                </a:solidFill>
                <a:latin typeface="Georgia"/>
                <a:ea typeface="Georgia"/>
                <a:cs typeface="Georgia"/>
                <a:sym typeface="Georgia"/>
                <a:hlinkClick r:id="rId3"/>
              </a:rPr>
              <a:t>http://www.colorincolorado.org/guides/readingtips/</a:t>
            </a:r>
          </a:p>
          <a:p>
            <a:pPr lvl="0">
              <a:spcBef>
                <a:spcPts val="0"/>
              </a:spcBef>
              <a:buNone/>
            </a:pPr>
            <a:r>
              <a:t/>
            </a:r>
            <a:endParaRPr/>
          </a:p>
        </p:txBody>
      </p:sp>
      <p:pic>
        <p:nvPicPr>
          <p:cNvPr id="129" name="Shape 129"/>
          <p:cNvPicPr preferRelativeResize="0"/>
          <p:nvPr/>
        </p:nvPicPr>
        <p:blipFill>
          <a:blip r:embed="rId4">
            <a:alphaModFix/>
          </a:blip>
          <a:stretch>
            <a:fillRect/>
          </a:stretch>
        </p:blipFill>
        <p:spPr>
          <a:xfrm>
            <a:off x="6838294" y="321075"/>
            <a:ext cx="1927526" cy="20560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Student ELPD Levels	</a:t>
            </a:r>
          </a:p>
        </p:txBody>
      </p:sp>
      <p:sp>
        <p:nvSpPr>
          <p:cNvPr id="135" name="Shape 135"/>
          <p:cNvSpPr txBox="1"/>
          <p:nvPr>
            <p:ph idx="1" type="body"/>
          </p:nvPr>
        </p:nvSpPr>
        <p:spPr>
          <a:xfrm>
            <a:off x="311700" y="1229875"/>
            <a:ext cx="8520600" cy="3339000"/>
          </a:xfrm>
          <a:prstGeom prst="rect">
            <a:avLst/>
          </a:prstGeom>
        </p:spPr>
        <p:txBody>
          <a:bodyPr anchorCtr="0" anchor="t" bIns="91425" lIns="91425" rIns="91425" wrap="square" tIns="91425">
            <a:noAutofit/>
          </a:bodyPr>
          <a:lstStyle/>
          <a:p>
            <a:pPr lvl="0">
              <a:spcBef>
                <a:spcPts val="0"/>
              </a:spcBef>
              <a:buNone/>
            </a:pPr>
            <a:r>
              <a:rPr lang="en">
                <a:solidFill>
                  <a:srgbClr val="000000"/>
                </a:solidFill>
                <a:latin typeface="Georgia"/>
                <a:ea typeface="Georgia"/>
                <a:cs typeface="Georgia"/>
                <a:sym typeface="Georgia"/>
              </a:rPr>
              <a:t>English Language Proficiency Development Levels in NYS:</a:t>
            </a:r>
          </a:p>
          <a:p>
            <a:pPr lvl="0">
              <a:spcBef>
                <a:spcPts val="0"/>
              </a:spcBef>
              <a:buNone/>
            </a:pPr>
            <a:r>
              <a:rPr lang="en">
                <a:solidFill>
                  <a:srgbClr val="000000"/>
                </a:solidFill>
                <a:latin typeface="Georgia"/>
                <a:ea typeface="Georgia"/>
                <a:cs typeface="Georgia"/>
                <a:sym typeface="Georgia"/>
              </a:rPr>
              <a:t>1- </a:t>
            </a:r>
            <a:r>
              <a:rPr b="1" lang="en">
                <a:solidFill>
                  <a:srgbClr val="000000"/>
                </a:solidFill>
                <a:latin typeface="Georgia"/>
                <a:ea typeface="Georgia"/>
                <a:cs typeface="Georgia"/>
                <a:sym typeface="Georgia"/>
              </a:rPr>
              <a:t>Entering </a:t>
            </a:r>
            <a:r>
              <a:rPr i="1" lang="en">
                <a:solidFill>
                  <a:srgbClr val="000000"/>
                </a:solidFill>
                <a:latin typeface="Georgia"/>
                <a:ea typeface="Georgia"/>
                <a:cs typeface="Georgia"/>
                <a:sym typeface="Georgia"/>
              </a:rPr>
              <a:t>(Beginning)</a:t>
            </a:r>
            <a:r>
              <a:rPr i="1" lang="en" u="sng">
                <a:solidFill>
                  <a:srgbClr val="000000"/>
                </a:solidFill>
                <a:latin typeface="Georgia"/>
                <a:ea typeface="Georgia"/>
                <a:cs typeface="Georgia"/>
                <a:sym typeface="Georgia"/>
              </a:rPr>
              <a:t> </a:t>
            </a:r>
            <a:r>
              <a:rPr b="1" lang="en" u="sng">
                <a:solidFill>
                  <a:srgbClr val="000000"/>
                </a:solidFill>
                <a:latin typeface="Georgia"/>
                <a:ea typeface="Georgia"/>
                <a:cs typeface="Georgia"/>
                <a:sym typeface="Georgia"/>
              </a:rPr>
              <a:t>360 mins/week</a:t>
            </a:r>
          </a:p>
          <a:p>
            <a:pPr lvl="0" rtl="0">
              <a:spcBef>
                <a:spcPts val="0"/>
              </a:spcBef>
              <a:buNone/>
            </a:pPr>
            <a:r>
              <a:rPr lang="en">
                <a:solidFill>
                  <a:srgbClr val="000000"/>
                </a:solidFill>
                <a:latin typeface="Georgia"/>
                <a:ea typeface="Georgia"/>
                <a:cs typeface="Georgia"/>
                <a:sym typeface="Georgia"/>
              </a:rPr>
              <a:t>2- </a:t>
            </a:r>
            <a:r>
              <a:rPr b="1" lang="en">
                <a:solidFill>
                  <a:srgbClr val="000000"/>
                </a:solidFill>
                <a:latin typeface="Georgia"/>
                <a:ea typeface="Georgia"/>
                <a:cs typeface="Georgia"/>
                <a:sym typeface="Georgia"/>
              </a:rPr>
              <a:t>Emerging </a:t>
            </a:r>
            <a:r>
              <a:rPr i="1" lang="en">
                <a:solidFill>
                  <a:srgbClr val="000000"/>
                </a:solidFill>
                <a:latin typeface="Georgia"/>
                <a:ea typeface="Georgia"/>
                <a:cs typeface="Georgia"/>
                <a:sym typeface="Georgia"/>
              </a:rPr>
              <a:t>(Low Intermediate) </a:t>
            </a:r>
            <a:r>
              <a:rPr b="1" lang="en" u="sng">
                <a:solidFill>
                  <a:srgbClr val="000000"/>
                </a:solidFill>
                <a:latin typeface="Georgia"/>
                <a:ea typeface="Georgia"/>
                <a:cs typeface="Georgia"/>
                <a:sym typeface="Georgia"/>
              </a:rPr>
              <a:t>360 mins/week</a:t>
            </a:r>
          </a:p>
          <a:p>
            <a:pPr lvl="0">
              <a:spcBef>
                <a:spcPts val="0"/>
              </a:spcBef>
              <a:buNone/>
            </a:pPr>
            <a:r>
              <a:rPr lang="en">
                <a:solidFill>
                  <a:srgbClr val="000000"/>
                </a:solidFill>
                <a:latin typeface="Georgia"/>
                <a:ea typeface="Georgia"/>
                <a:cs typeface="Georgia"/>
                <a:sym typeface="Georgia"/>
              </a:rPr>
              <a:t>3- </a:t>
            </a:r>
            <a:r>
              <a:rPr b="1" lang="en">
                <a:solidFill>
                  <a:srgbClr val="000000"/>
                </a:solidFill>
                <a:latin typeface="Georgia"/>
                <a:ea typeface="Georgia"/>
                <a:cs typeface="Georgia"/>
                <a:sym typeface="Georgia"/>
              </a:rPr>
              <a:t>Transitioning </a:t>
            </a:r>
            <a:r>
              <a:rPr i="1" lang="en">
                <a:solidFill>
                  <a:srgbClr val="000000"/>
                </a:solidFill>
                <a:latin typeface="Georgia"/>
                <a:ea typeface="Georgia"/>
                <a:cs typeface="Georgia"/>
                <a:sym typeface="Georgia"/>
              </a:rPr>
              <a:t>(Intermediate) </a:t>
            </a:r>
            <a:r>
              <a:rPr b="1" lang="en" u="sng">
                <a:solidFill>
                  <a:srgbClr val="000000"/>
                </a:solidFill>
                <a:latin typeface="Georgia"/>
                <a:ea typeface="Georgia"/>
                <a:cs typeface="Georgia"/>
                <a:sym typeface="Georgia"/>
              </a:rPr>
              <a:t>180 mins/week</a:t>
            </a:r>
          </a:p>
          <a:p>
            <a:pPr lvl="0">
              <a:spcBef>
                <a:spcPts val="0"/>
              </a:spcBef>
              <a:buNone/>
            </a:pPr>
            <a:r>
              <a:rPr lang="en">
                <a:solidFill>
                  <a:srgbClr val="000000"/>
                </a:solidFill>
                <a:latin typeface="Georgia"/>
                <a:ea typeface="Georgia"/>
                <a:cs typeface="Georgia"/>
                <a:sym typeface="Georgia"/>
              </a:rPr>
              <a:t>4- </a:t>
            </a:r>
            <a:r>
              <a:rPr b="1" lang="en">
                <a:solidFill>
                  <a:srgbClr val="000000"/>
                </a:solidFill>
                <a:latin typeface="Georgia"/>
                <a:ea typeface="Georgia"/>
                <a:cs typeface="Georgia"/>
                <a:sym typeface="Georgia"/>
              </a:rPr>
              <a:t>Expanding </a:t>
            </a:r>
            <a:r>
              <a:rPr i="1" lang="en">
                <a:solidFill>
                  <a:srgbClr val="000000"/>
                </a:solidFill>
                <a:latin typeface="Georgia"/>
                <a:ea typeface="Georgia"/>
                <a:cs typeface="Georgia"/>
                <a:sym typeface="Georgia"/>
              </a:rPr>
              <a:t>(Advanced) </a:t>
            </a:r>
            <a:r>
              <a:rPr b="1" lang="en" u="sng">
                <a:solidFill>
                  <a:srgbClr val="000000"/>
                </a:solidFill>
                <a:latin typeface="Georgia"/>
                <a:ea typeface="Georgia"/>
                <a:cs typeface="Georgia"/>
                <a:sym typeface="Georgia"/>
              </a:rPr>
              <a:t>180 mins/week</a:t>
            </a:r>
          </a:p>
          <a:p>
            <a:pPr lvl="0">
              <a:spcBef>
                <a:spcPts val="0"/>
              </a:spcBef>
              <a:buNone/>
            </a:pPr>
            <a:r>
              <a:rPr lang="en">
                <a:solidFill>
                  <a:srgbClr val="000000"/>
                </a:solidFill>
                <a:latin typeface="Georgia"/>
                <a:ea typeface="Georgia"/>
                <a:cs typeface="Georgia"/>
                <a:sym typeface="Georgia"/>
              </a:rPr>
              <a:t>5- </a:t>
            </a:r>
            <a:r>
              <a:rPr b="1" lang="en">
                <a:solidFill>
                  <a:srgbClr val="000000"/>
                </a:solidFill>
                <a:latin typeface="Georgia"/>
                <a:ea typeface="Georgia"/>
                <a:cs typeface="Georgia"/>
                <a:sym typeface="Georgia"/>
              </a:rPr>
              <a:t>Commanding </a:t>
            </a:r>
            <a:r>
              <a:rPr i="1" lang="en">
                <a:solidFill>
                  <a:srgbClr val="000000"/>
                </a:solidFill>
                <a:latin typeface="Georgia"/>
                <a:ea typeface="Georgia"/>
                <a:cs typeface="Georgia"/>
                <a:sym typeface="Georgia"/>
              </a:rPr>
              <a:t>(Proficient) </a:t>
            </a:r>
            <a:r>
              <a:rPr b="1" lang="en" u="sng">
                <a:solidFill>
                  <a:srgbClr val="000000"/>
                </a:solidFill>
                <a:latin typeface="Georgia"/>
                <a:ea typeface="Georgia"/>
                <a:cs typeface="Georgia"/>
                <a:sym typeface="Georgia"/>
              </a:rPr>
              <a:t>90 mins/week</a:t>
            </a:r>
          </a:p>
        </p:txBody>
      </p:sp>
      <p:pic>
        <p:nvPicPr>
          <p:cNvPr id="136" name="Shape 136"/>
          <p:cNvPicPr preferRelativeResize="0"/>
          <p:nvPr/>
        </p:nvPicPr>
        <p:blipFill>
          <a:blip r:embed="rId3">
            <a:alphaModFix/>
          </a:blip>
          <a:stretch>
            <a:fillRect/>
          </a:stretch>
        </p:blipFill>
        <p:spPr>
          <a:xfrm>
            <a:off x="5518525" y="323692"/>
            <a:ext cx="2980374" cy="780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10000"/>
            <a:ext cx="8520600" cy="607800"/>
          </a:xfrm>
          <a:prstGeom prst="rect">
            <a:avLst/>
          </a:prstGeom>
        </p:spPr>
        <p:txBody>
          <a:bodyPr anchorCtr="0" anchor="t" bIns="91425" lIns="91425" rIns="91425" wrap="square" tIns="91425">
            <a:noAutofit/>
          </a:bodyPr>
          <a:lstStyle/>
          <a:p>
            <a:pPr lvl="0">
              <a:spcBef>
                <a:spcPts val="0"/>
              </a:spcBef>
              <a:buNone/>
            </a:pPr>
            <a:r>
              <a:rPr lang="en"/>
              <a:t>BICS</a:t>
            </a:r>
          </a:p>
        </p:txBody>
      </p:sp>
      <p:sp>
        <p:nvSpPr>
          <p:cNvPr id="142" name="Shape 142"/>
          <p:cNvSpPr txBox="1"/>
          <p:nvPr>
            <p:ph idx="1" type="body"/>
          </p:nvPr>
        </p:nvSpPr>
        <p:spPr>
          <a:xfrm>
            <a:off x="311700" y="1229875"/>
            <a:ext cx="5405700" cy="3339000"/>
          </a:xfrm>
          <a:prstGeom prst="rect">
            <a:avLst/>
          </a:prstGeom>
        </p:spPr>
        <p:txBody>
          <a:bodyPr anchorCtr="0" anchor="t" bIns="91425" lIns="91425" rIns="91425" wrap="square" tIns="91425">
            <a:noAutofit/>
          </a:bodyPr>
          <a:lstStyle/>
          <a:p>
            <a:pPr indent="-241617" lvl="0" marL="273050" rtl="0">
              <a:lnSpc>
                <a:spcPct val="100000"/>
              </a:lnSpc>
              <a:spcBef>
                <a:spcPts val="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BICS stands for one’s</a:t>
            </a:r>
            <a:r>
              <a:rPr b="1" i="1" lang="en">
                <a:solidFill>
                  <a:srgbClr val="000000"/>
                </a:solidFill>
                <a:latin typeface="Georgia"/>
                <a:ea typeface="Georgia"/>
                <a:cs typeface="Georgia"/>
                <a:sym typeface="Georgia"/>
              </a:rPr>
              <a:t> Basic Interpersonal Communication Skills </a:t>
            </a:r>
          </a:p>
          <a:p>
            <a:pPr indent="-273050" lvl="0" marL="273050" rtl="0">
              <a:lnSpc>
                <a:spcPct val="100000"/>
              </a:lnSpc>
              <a:spcBef>
                <a:spcPts val="540"/>
              </a:spcBef>
              <a:spcAft>
                <a:spcPts val="0"/>
              </a:spcAft>
              <a:buClr>
                <a:srgbClr val="D16349"/>
              </a:buClr>
              <a:buSzPct val="127500"/>
              <a:buFont typeface="Noto Sans Symbols"/>
              <a:buNone/>
            </a:pPr>
            <a:r>
              <a:t/>
            </a:r>
            <a:endParaRPr>
              <a:solidFill>
                <a:srgbClr val="000000"/>
              </a:solidFill>
              <a:latin typeface="Georgia"/>
              <a:ea typeface="Georgia"/>
              <a:cs typeface="Georgia"/>
              <a:sym typeface="Georgia"/>
            </a:endParaRP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Can be acquired within 6 months- 2 years. </a:t>
            </a:r>
          </a:p>
          <a:p>
            <a:pPr lvl="0" rtl="0">
              <a:lnSpc>
                <a:spcPct val="100000"/>
              </a:lnSpc>
              <a:spcBef>
                <a:spcPts val="540"/>
              </a:spcBef>
              <a:spcAft>
                <a:spcPts val="0"/>
              </a:spcAft>
              <a:buNone/>
            </a:pPr>
            <a:r>
              <a:t/>
            </a:r>
            <a:endParaRPr>
              <a:solidFill>
                <a:srgbClr val="000000"/>
              </a:solidFill>
              <a:latin typeface="Georgia"/>
              <a:ea typeface="Georgia"/>
              <a:cs typeface="Georgia"/>
              <a:sym typeface="Georgia"/>
            </a:endParaRPr>
          </a:p>
          <a:p>
            <a:pPr indent="-241617" lvl="0" marL="273050" rtl="0">
              <a:lnSpc>
                <a:spcPct val="100000"/>
              </a:lnSpc>
              <a:spcBef>
                <a:spcPts val="540"/>
              </a:spcBef>
              <a:spcAft>
                <a:spcPts val="0"/>
              </a:spcAft>
              <a:buClr>
                <a:srgbClr val="D16349"/>
              </a:buClr>
              <a:buSzPct val="100000"/>
              <a:buFont typeface="Noto Sans Symbols"/>
              <a:buChar char="●"/>
            </a:pPr>
            <a:r>
              <a:rPr lang="en">
                <a:solidFill>
                  <a:srgbClr val="000000"/>
                </a:solidFill>
                <a:latin typeface="Georgia"/>
                <a:ea typeface="Georgia"/>
                <a:cs typeface="Georgia"/>
                <a:sym typeface="Georgia"/>
              </a:rPr>
              <a:t>BICS is the day-to-day language needed to interact socially with other people. English language learners (ELLs) employ BIC skills when they are on the playground, in the cafeteria, in class, on the school bus, playing sports, &amp; talking on the telephone.</a:t>
            </a:r>
          </a:p>
        </p:txBody>
      </p:sp>
      <p:pic>
        <p:nvPicPr>
          <p:cNvPr id="143" name="Shape 143"/>
          <p:cNvPicPr preferRelativeResize="0"/>
          <p:nvPr/>
        </p:nvPicPr>
        <p:blipFill>
          <a:blip r:embed="rId3">
            <a:alphaModFix/>
          </a:blip>
          <a:stretch>
            <a:fillRect/>
          </a:stretch>
        </p:blipFill>
        <p:spPr>
          <a:xfrm>
            <a:off x="5717396" y="710424"/>
            <a:ext cx="2900574" cy="2297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